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37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cey.cartwright/Box/macey.cartwright/Florida%20VIP%202020-2021/Charts%20for%20FL%20VIP%2020-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cey.cartwright/Box/macey.cartwright/Florida%20VIP%202020-2021/Charts%20for%20FL%20VIP%2020-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cey.cartwright/Box/macey.cartwright/Florida%20VIP%202020-2021/Charts%20for%20FL%20VIP%2020-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93204382060938"/>
          <c:y val="7.6045345132922326E-2"/>
          <c:w val="0.88078293202480129"/>
          <c:h val="0.727899556412303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Sheet1!$B$3:$B$9</c:f>
              <c:numCache>
                <c:formatCode>General</c:formatCode>
                <c:ptCount val="7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</c:numCache>
            </c:numRef>
          </c:cat>
          <c:val>
            <c:numRef>
              <c:f>Sheet1!$D$3:$D$9</c:f>
              <c:numCache>
                <c:formatCode>0%</c:formatCode>
                <c:ptCount val="7"/>
                <c:pt idx="0">
                  <c:v>9.9352051835853133E-2</c:v>
                </c:pt>
                <c:pt idx="1">
                  <c:v>0.11879049676025918</c:v>
                </c:pt>
                <c:pt idx="2">
                  <c:v>0.12419006479481641</c:v>
                </c:pt>
                <c:pt idx="3">
                  <c:v>0.16846652267818574</c:v>
                </c:pt>
                <c:pt idx="4">
                  <c:v>0.19546436285097193</c:v>
                </c:pt>
                <c:pt idx="5">
                  <c:v>0.183585313174946</c:v>
                </c:pt>
                <c:pt idx="6">
                  <c:v>0.1101511879049676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B8-BD4E-B523-538BFE6CF3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74693663"/>
        <c:axId val="174682847"/>
      </c:barChart>
      <c:catAx>
        <c:axId val="17469366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Grade Level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682847"/>
        <c:crosses val="autoZero"/>
        <c:auto val="1"/>
        <c:lblAlgn val="ctr"/>
        <c:lblOffset val="100"/>
        <c:noMultiLvlLbl val="0"/>
      </c:catAx>
      <c:valAx>
        <c:axId val="174682847"/>
        <c:scaling>
          <c:orientation val="minMax"/>
          <c:max val="0.2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Percent of Students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bg2">
                <a:lumMod val="20000"/>
                <a:lumOff val="8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693663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D66-B04A-9FAF-EC2CB4DB5C07}"/>
              </c:ext>
            </c:extLst>
          </c:dPt>
          <c:dPt>
            <c:idx val="1"/>
            <c:bubble3D val="0"/>
            <c:spPr>
              <a:solidFill>
                <a:schemeClr val="accent3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D66-B04A-9FAF-EC2CB4DB5C0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D66-B04A-9FAF-EC2CB4DB5C07}"/>
              </c:ext>
            </c:extLst>
          </c:dPt>
          <c:dPt>
            <c:idx val="3"/>
            <c:bubble3D val="0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D66-B04A-9FAF-EC2CB4DB5C07}"/>
              </c:ext>
            </c:extLst>
          </c:dPt>
          <c:dPt>
            <c:idx val="4"/>
            <c:bubble3D val="0"/>
            <c:spPr>
              <a:solidFill>
                <a:schemeClr val="accent3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D66-B04A-9FAF-EC2CB4DB5C07}"/>
              </c:ext>
            </c:extLst>
          </c:dPt>
          <c:dLbls>
            <c:dLbl>
              <c:idx val="0"/>
              <c:layout>
                <c:manualLayout>
                  <c:x val="1.9444444444444445E-2"/>
                  <c:y val="0"/>
                </c:manualLayout>
              </c:layout>
              <c:tx>
                <c:rich>
                  <a:bodyPr/>
                  <a:lstStyle/>
                  <a:p>
                    <a:fld id="{8F1D1859-EDDF-D14D-8805-A1F6A8BD52FC}" type="CATEGORYNAME">
                      <a:rPr lang="en-US" smtClean="0"/>
                      <a:pPr/>
                      <a:t>[CATEGORY NAME]</a:t>
                    </a:fld>
                    <a:endParaRPr lang="en-US" baseline="0"/>
                  </a:p>
                  <a:p>
                    <a:fld id="{921EFDA0-3F99-FC40-88C3-3CA37B81A743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D66-B04A-9FAF-EC2CB4DB5C07}"/>
                </c:ext>
              </c:extLst>
            </c:dLbl>
            <c:dLbl>
              <c:idx val="1"/>
              <c:layout>
                <c:manualLayout>
                  <c:x val="5.2777777777777674E-2"/>
                  <c:y val="1.8518518518518517E-2"/>
                </c:manualLayout>
              </c:layout>
              <c:tx>
                <c:rich>
                  <a:bodyPr/>
                  <a:lstStyle/>
                  <a:p>
                    <a:fld id="{79642C7C-A571-4240-87C2-B4989CF4005F}" type="CATEGORYNAME">
                      <a:rPr lang="en-US" smtClean="0"/>
                      <a:pPr/>
                      <a:t>[CATEGORY NAME]</a:t>
                    </a:fld>
                    <a:r>
                      <a:rPr lang="en-US" baseline="0"/>
                      <a:t> </a:t>
                    </a:r>
                    <a:fld id="{728B0F34-1CFF-8A42-B7F5-11858E99B0B6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D66-B04A-9FAF-EC2CB4DB5C07}"/>
                </c:ext>
              </c:extLst>
            </c:dLbl>
            <c:dLbl>
              <c:idx val="2"/>
              <c:layout>
                <c:manualLayout>
                  <c:x val="2.5000109361329834E-2"/>
                  <c:y val="9.7222222222222224E-2"/>
                </c:manualLayout>
              </c:layout>
              <c:tx>
                <c:rich>
                  <a:bodyPr/>
                  <a:lstStyle/>
                  <a:p>
                    <a:fld id="{05A0412A-0C13-E548-8034-9E71E493F118}" type="CATEGORYNAME">
                      <a:rPr lang="en-US" smtClean="0"/>
                      <a:pPr/>
                      <a:t>[CATEGORY NAME]</a:t>
                    </a:fld>
                    <a:endParaRPr lang="en-US" baseline="0" dirty="0"/>
                  </a:p>
                  <a:p>
                    <a:fld id="{043305E1-DE37-684C-80EC-CBBC24F00254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511111111111108"/>
                      <c:h val="0.2054629629629629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D66-B04A-9FAF-EC2CB4DB5C07}"/>
                </c:ext>
              </c:extLst>
            </c:dLbl>
            <c:dLbl>
              <c:idx val="3"/>
              <c:layout>
                <c:manualLayout>
                  <c:x val="-5.5126351277473527E-2"/>
                  <c:y val="-5.7870395176831242E-2"/>
                </c:manualLayout>
              </c:layout>
              <c:tx>
                <c:rich>
                  <a:bodyPr/>
                  <a:lstStyle/>
                  <a:p>
                    <a:fld id="{185D28C3-E5F7-6845-BEC9-11CA7AB29BBB}" type="CATEGORYNAME">
                      <a:rPr lang="en-US" smtClean="0"/>
                      <a:pPr/>
                      <a:t>[CATEGORY NAME]</a:t>
                    </a:fld>
                    <a:fld id="{604A43D4-DA87-A142-8098-57B880E0FABC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762240680638282"/>
                      <c:h val="0.1621992067300353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D66-B04A-9FAF-EC2CB4DB5C07}"/>
                </c:ext>
              </c:extLst>
            </c:dLbl>
            <c:dLbl>
              <c:idx val="4"/>
              <c:layout>
                <c:manualLayout>
                  <c:x val="-8.3333333333333332E-3"/>
                  <c:y val="0"/>
                </c:manualLayout>
              </c:layout>
              <c:tx>
                <c:rich>
                  <a:bodyPr/>
                  <a:lstStyle/>
                  <a:p>
                    <a:fld id="{21BA13DD-1D29-A944-82E0-58CE2262BC58}" type="CATEGORYNAME">
                      <a:rPr lang="en-US" smtClean="0"/>
                      <a:pPr/>
                      <a:t>[CATEGORY NAME]</a:t>
                    </a:fld>
                    <a:endParaRPr lang="en-US" baseline="0"/>
                  </a:p>
                  <a:p>
                    <a:r>
                      <a:rPr lang="en-US" baseline="0"/>
                      <a:t> </a:t>
                    </a:r>
                    <a:fld id="{E7C55F75-F9A6-2E44-9505-9EDB16D9DCA5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D66-B04A-9FAF-EC2CB4DB5C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,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Sheet1!$B$33:$B$37</c:f>
              <c:strCache>
                <c:ptCount val="5"/>
                <c:pt idx="0">
                  <c:v>Very Easy</c:v>
                </c:pt>
                <c:pt idx="1">
                  <c:v>Somewhat Easy</c:v>
                </c:pt>
                <c:pt idx="2">
                  <c:v>Neither Challenging nor Easy</c:v>
                </c:pt>
                <c:pt idx="3">
                  <c:v>Somewhat Challenging</c:v>
                </c:pt>
                <c:pt idx="4">
                  <c:v>Very Challenging</c:v>
                </c:pt>
              </c:strCache>
            </c:strRef>
          </c:cat>
          <c:val>
            <c:numRef>
              <c:f>Sheet1!$C$33:$C$37</c:f>
              <c:numCache>
                <c:formatCode>0%</c:formatCode>
                <c:ptCount val="5"/>
                <c:pt idx="0">
                  <c:v>4.2479908151549943E-2</c:v>
                </c:pt>
                <c:pt idx="1">
                  <c:v>0.1044776119402985</c:v>
                </c:pt>
                <c:pt idx="2">
                  <c:v>0.24569460390355913</c:v>
                </c:pt>
                <c:pt idx="3">
                  <c:v>0.45464982778415614</c:v>
                </c:pt>
                <c:pt idx="4">
                  <c:v>0.15269804822043628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D66-B04A-9FAF-EC2CB4DB5C07}"/>
            </c:ext>
          </c:extLst>
        </c:ser>
        <c:dLbls>
          <c:dLblPos val="outEnd"/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pieChart>
        <c:varyColors val="1"/>
        <c:ser>
          <c:idx val="1"/>
          <c:order val="0"/>
          <c:dPt>
            <c:idx val="0"/>
            <c:bubble3D val="0"/>
            <c:spPr>
              <a:solidFill>
                <a:schemeClr val="accent3">
                  <a:shade val="53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EE83-4D42-9CA9-EC16EF509F0B}"/>
              </c:ext>
            </c:extLst>
          </c:dPt>
          <c:dPt>
            <c:idx val="1"/>
            <c:bubble3D val="0"/>
            <c:spPr>
              <a:solidFill>
                <a:schemeClr val="accent3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EE83-4D42-9CA9-EC16EF509F0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E83-4D42-9CA9-EC16EF509F0B}"/>
              </c:ext>
            </c:extLst>
          </c:dPt>
          <c:dPt>
            <c:idx val="3"/>
            <c:bubble3D val="0"/>
            <c:spPr>
              <a:solidFill>
                <a:schemeClr val="accent3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EE83-4D42-9CA9-EC16EF509F0B}"/>
              </c:ext>
            </c:extLst>
          </c:dPt>
          <c:dPt>
            <c:idx val="4"/>
            <c:bubble3D val="0"/>
            <c:spPr>
              <a:solidFill>
                <a:schemeClr val="accent3">
                  <a:tint val="54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E83-4D42-9CA9-EC16EF509F0B}"/>
              </c:ext>
            </c:extLst>
          </c:dPt>
          <c:dLbls>
            <c:dLbl>
              <c:idx val="0"/>
              <c:layout>
                <c:manualLayout>
                  <c:x val="-0.20910243752681906"/>
                  <c:y val="1.2857132571436801E-7"/>
                </c:manualLayout>
              </c:layout>
              <c:tx>
                <c:rich>
                  <a:bodyPr/>
                  <a:lstStyle/>
                  <a:p>
                    <a:fld id="{849A856A-B985-FC42-81E5-7B01623480B2}" type="CATEGORYNAME">
                      <a:rPr lang="en-US" smtClean="0"/>
                      <a:pPr/>
                      <a:t>[CATEGORY NAME]</a:t>
                    </a:fld>
                    <a:r>
                      <a:rPr lang="en-US" baseline="0" dirty="0"/>
                      <a:t> </a:t>
                    </a:r>
                  </a:p>
                  <a:p>
                    <a:fld id="{D4A352FC-83A3-1640-9B1C-A9694DAC943E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9145731798788042"/>
                      <c:h val="0.1187739335522817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EE83-4D42-9CA9-EC16EF509F0B}"/>
                </c:ext>
              </c:extLst>
            </c:dLbl>
            <c:dLbl>
              <c:idx val="1"/>
              <c:layout>
                <c:manualLayout>
                  <c:x val="5.2613355288634298E-2"/>
                  <c:y val="0"/>
                </c:manualLayout>
              </c:layout>
              <c:tx>
                <c:rich>
                  <a:bodyPr/>
                  <a:lstStyle/>
                  <a:p>
                    <a:fld id="{6D32943A-3390-414D-AB00-8058DDD47D8D}" type="CATEGORYNAME">
                      <a:rPr lang="en-US" smtClean="0"/>
                      <a:pPr/>
                      <a:t>[CATEGORY NAME]</a:t>
                    </a:fld>
                    <a:r>
                      <a:rPr lang="en-US" baseline="0"/>
                      <a:t> </a:t>
                    </a:r>
                    <a:fld id="{5B77B711-C766-3841-B4D3-3EE800A1EE90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EE83-4D42-9CA9-EC16EF509F0B}"/>
                </c:ext>
              </c:extLst>
            </c:dLbl>
            <c:dLbl>
              <c:idx val="2"/>
              <c:layout>
                <c:manualLayout>
                  <c:x val="2.6425728170581524E-2"/>
                  <c:y val="0.13748209001432796"/>
                </c:manualLayout>
              </c:layout>
              <c:tx>
                <c:rich>
                  <a:bodyPr/>
                  <a:lstStyle/>
                  <a:p>
                    <a:fld id="{BBD68CD7-40F4-3F46-985B-DFE688D1E5A8}" type="CATEGORYNAME">
                      <a:rPr lang="en-US" smtClean="0"/>
                      <a:pPr/>
                      <a:t>[CATEGORY NAME]</a:t>
                    </a:fld>
                    <a:r>
                      <a:rPr lang="en-US" baseline="0" dirty="0"/>
                      <a:t>  </a:t>
                    </a:r>
                    <a:fld id="{98EF5FEE-C7A2-F54E-8F82-DB5DA45B8880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EE83-4D42-9CA9-EC16EF509F0B}"/>
                </c:ext>
              </c:extLst>
            </c:dLbl>
            <c:dLbl>
              <c:idx val="3"/>
              <c:layout>
                <c:manualLayout>
                  <c:x val="1.6614743775358199E-2"/>
                  <c:y val="2.2859981712014629E-2"/>
                </c:manualLayout>
              </c:layout>
              <c:tx>
                <c:rich>
                  <a:bodyPr/>
                  <a:lstStyle/>
                  <a:p>
                    <a:fld id="{9853D41B-5757-B142-93D0-845E18490330}" type="CATEGORYNAME">
                      <a:rPr lang="en-US" smtClean="0"/>
                      <a:pPr/>
                      <a:t>[CATEGORY NAME]</a:t>
                    </a:fld>
                    <a:r>
                      <a:rPr lang="en-US" baseline="0"/>
                      <a:t> </a:t>
                    </a:r>
                    <a:fld id="{22BB1E20-9C61-9E4F-BEBF-188D76FDBD89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EE83-4D42-9CA9-EC16EF509F0B}"/>
                </c:ext>
              </c:extLst>
            </c:dLbl>
            <c:dLbl>
              <c:idx val="4"/>
              <c:layout>
                <c:manualLayout>
                  <c:x val="8.3073718876790995E-3"/>
                  <c:y val="-0.14042560194523274"/>
                </c:manualLayout>
              </c:layout>
              <c:tx>
                <c:rich>
                  <a:bodyPr/>
                  <a:lstStyle/>
                  <a:p>
                    <a:fld id="{EC662423-1D11-F742-ADAF-00408A16D80B}" type="CATEGORYNAME">
                      <a:rPr lang="en-US" smtClean="0"/>
                      <a:pPr/>
                      <a:t>[CATEGORY NAME]</a:t>
                    </a:fld>
                    <a:r>
                      <a:rPr lang="en-US" baseline="0"/>
                      <a:t> </a:t>
                    </a:r>
                    <a:fld id="{6EC63B42-BB05-5B46-8381-4E896ECBEA25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EE83-4D42-9CA9-EC16EF509F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Sheet1!$B$43:$B$47</c:f>
              <c:strCache>
                <c:ptCount val="5"/>
                <c:pt idx="0">
                  <c:v>Very Unsatisfied</c:v>
                </c:pt>
                <c:pt idx="1">
                  <c:v>Somewhat Unsatisfied</c:v>
                </c:pt>
                <c:pt idx="2">
                  <c:v>Neither Satisfied nor Unsatisfied</c:v>
                </c:pt>
                <c:pt idx="3">
                  <c:v>Somewhat Satisfied</c:v>
                </c:pt>
                <c:pt idx="4">
                  <c:v>Very Satisfied</c:v>
                </c:pt>
              </c:strCache>
            </c:strRef>
          </c:cat>
          <c:val>
            <c:numRef>
              <c:f>Sheet1!$C$43:$C$47</c:f>
              <c:numCache>
                <c:formatCode>0%</c:formatCode>
                <c:ptCount val="5"/>
                <c:pt idx="0">
                  <c:v>4.7072330654420208E-2</c:v>
                </c:pt>
                <c:pt idx="1">
                  <c:v>4.9368541905855337E-2</c:v>
                </c:pt>
                <c:pt idx="2">
                  <c:v>0.10907003444316878</c:v>
                </c:pt>
                <c:pt idx="3">
                  <c:v>0.30884041331802525</c:v>
                </c:pt>
                <c:pt idx="4">
                  <c:v>0.48564867967853043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83-4D42-9CA9-EC16EF509F0B}"/>
            </c:ext>
          </c:extLst>
        </c:ser>
        <c:ser>
          <c:idx val="0"/>
          <c:order val="1"/>
          <c:dPt>
            <c:idx val="0"/>
            <c:bubble3D val="0"/>
            <c:spPr>
              <a:solidFill>
                <a:schemeClr val="accent3">
                  <a:shade val="53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E83-4D42-9CA9-EC16EF509F0B}"/>
              </c:ext>
            </c:extLst>
          </c:dPt>
          <c:dPt>
            <c:idx val="1"/>
            <c:bubble3D val="0"/>
            <c:spPr>
              <a:solidFill>
                <a:schemeClr val="accent3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E83-4D42-9CA9-EC16EF509F0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EE83-4D42-9CA9-EC16EF509F0B}"/>
              </c:ext>
            </c:extLst>
          </c:dPt>
          <c:dPt>
            <c:idx val="3"/>
            <c:bubble3D val="0"/>
            <c:spPr>
              <a:solidFill>
                <a:schemeClr val="accent3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EE83-4D42-9CA9-EC16EF509F0B}"/>
              </c:ext>
            </c:extLst>
          </c:dPt>
          <c:dPt>
            <c:idx val="4"/>
            <c:bubble3D val="0"/>
            <c:spPr>
              <a:solidFill>
                <a:schemeClr val="accent3">
                  <a:tint val="54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EE83-4D42-9CA9-EC16EF509F0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,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Sheet1!$B$43:$B$47</c:f>
              <c:strCache>
                <c:ptCount val="5"/>
                <c:pt idx="0">
                  <c:v>Very Unsatisfied</c:v>
                </c:pt>
                <c:pt idx="1">
                  <c:v>Somewhat Unsatisfied</c:v>
                </c:pt>
                <c:pt idx="2">
                  <c:v>Neither Satisfied nor Unsatisfied</c:v>
                </c:pt>
                <c:pt idx="3">
                  <c:v>Somewhat Satisfied</c:v>
                </c:pt>
                <c:pt idx="4">
                  <c:v>Very Satisfied</c:v>
                </c:pt>
              </c:strCache>
            </c:strRef>
          </c:cat>
          <c:val>
            <c:numRef>
              <c:f>Sheet1!$C$33:$C$37</c:f>
              <c:numCache>
                <c:formatCode>0%</c:formatCode>
                <c:ptCount val="5"/>
                <c:pt idx="0">
                  <c:v>4.2479908151549943E-2</c:v>
                </c:pt>
                <c:pt idx="1">
                  <c:v>0.1044776119402985</c:v>
                </c:pt>
                <c:pt idx="2">
                  <c:v>0.24569460390355913</c:v>
                </c:pt>
                <c:pt idx="3">
                  <c:v>0.45464982778415614</c:v>
                </c:pt>
                <c:pt idx="4">
                  <c:v>0.15269804822043628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E83-4D42-9CA9-EC16EF509F0B}"/>
            </c:ext>
          </c:extLst>
        </c:ser>
        <c:dLbls>
          <c:dLblPos val="outEnd"/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Dar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27038"/>
            <a:ext cx="9144000" cy="2387600"/>
          </a:xfrm>
        </p:spPr>
        <p:txBody>
          <a:bodyPr anchor="b"/>
          <a:lstStyle>
            <a:lvl1pPr algn="l">
              <a:defRPr sz="4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906713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b="1" cap="all" baseline="0">
                <a:solidFill>
                  <a:srgbClr val="F78D2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169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73" y="1298329"/>
            <a:ext cx="4152900" cy="86677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338" y="1298329"/>
            <a:ext cx="4086225" cy="104071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419475"/>
            <a:ext cx="12192000" cy="3438525"/>
          </a:xfrm>
          <a:prstGeom prst="rect">
            <a:avLst/>
          </a:prstGeom>
          <a:solidFill>
            <a:srgbClr val="2E31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44" y="4559538"/>
            <a:ext cx="4135656" cy="8706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337" y="4572261"/>
            <a:ext cx="4086226" cy="1078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976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st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42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L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27038"/>
            <a:ext cx="9144000" cy="2387600"/>
          </a:xfrm>
        </p:spPr>
        <p:txBody>
          <a:bodyPr anchor="b"/>
          <a:lstStyle>
            <a:lvl1pPr algn="l">
              <a:defRPr sz="4000">
                <a:solidFill>
                  <a:srgbClr val="36258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906713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b="1" cap="all" baseline="0">
                <a:solidFill>
                  <a:srgbClr val="6E70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431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281113"/>
            <a:ext cx="10515600" cy="2852737"/>
          </a:xfrm>
        </p:spPr>
        <p:txBody>
          <a:bodyPr anchor="b"/>
          <a:lstStyle>
            <a:lvl1pPr algn="r">
              <a:defRPr sz="4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160838"/>
            <a:ext cx="10515600" cy="1500187"/>
          </a:xfrm>
        </p:spPr>
        <p:txBody>
          <a:bodyPr>
            <a:normAutofit/>
          </a:bodyPr>
          <a:lstStyle>
            <a:lvl1pPr marL="0" indent="0" algn="r">
              <a:buNone/>
              <a:defRPr sz="1800" b="1" cap="all" baseline="0">
                <a:solidFill>
                  <a:srgbClr val="F78D2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1272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column L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0"/>
          </p:nvPr>
        </p:nvSpPr>
        <p:spPr>
          <a:xfrm>
            <a:off x="6886574" y="373063"/>
            <a:ext cx="4467225" cy="407988"/>
          </a:xfrm>
        </p:spPr>
        <p:txBody>
          <a:bodyPr>
            <a:normAutofit/>
          </a:bodyPr>
          <a:lstStyle>
            <a:lvl1pPr marL="0" indent="0" algn="r">
              <a:buNone/>
              <a:defRPr sz="1600" b="1" cap="all" baseline="0">
                <a:solidFill>
                  <a:srgbClr val="F78D2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89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column Dar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>
                <a:solidFill>
                  <a:srgbClr val="F78D26"/>
                </a:solidFill>
              </a:defRPr>
            </a:lvl2pPr>
            <a:lvl3pPr>
              <a:defRPr>
                <a:solidFill>
                  <a:schemeClr val="bg1">
                    <a:lumMod val="85000"/>
                  </a:schemeClr>
                </a:solidFill>
              </a:defRPr>
            </a:lvl3pPr>
            <a:lvl4pPr>
              <a:defRPr>
                <a:solidFill>
                  <a:schemeClr val="bg1">
                    <a:lumMod val="85000"/>
                  </a:schemeClr>
                </a:solidFill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0"/>
          </p:nvPr>
        </p:nvSpPr>
        <p:spPr>
          <a:xfrm>
            <a:off x="6886574" y="373063"/>
            <a:ext cx="4467225" cy="407988"/>
          </a:xfrm>
        </p:spPr>
        <p:txBody>
          <a:bodyPr>
            <a:normAutofit/>
          </a:bodyPr>
          <a:lstStyle>
            <a:lvl1pPr marL="0" indent="0" algn="r">
              <a:buNone/>
              <a:defRPr sz="1600" b="1" cap="all" baseline="0">
                <a:solidFill>
                  <a:srgbClr val="F78D2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565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 L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0"/>
          </p:nvPr>
        </p:nvSpPr>
        <p:spPr>
          <a:xfrm>
            <a:off x="6886574" y="373063"/>
            <a:ext cx="4467225" cy="407988"/>
          </a:xfrm>
        </p:spPr>
        <p:txBody>
          <a:bodyPr>
            <a:normAutofit/>
          </a:bodyPr>
          <a:lstStyle>
            <a:lvl1pPr marL="0" indent="0" algn="r">
              <a:buNone/>
              <a:defRPr sz="1600" b="1" cap="all" baseline="0">
                <a:solidFill>
                  <a:srgbClr val="F78D2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157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Dar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>
                <a:solidFill>
                  <a:srgbClr val="F78D26"/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rgbClr val="F78D26"/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0"/>
          </p:nvPr>
        </p:nvSpPr>
        <p:spPr>
          <a:xfrm>
            <a:off x="6886574" y="373063"/>
            <a:ext cx="4467225" cy="407988"/>
          </a:xfrm>
        </p:spPr>
        <p:txBody>
          <a:bodyPr>
            <a:normAutofit/>
          </a:bodyPr>
          <a:lstStyle>
            <a:lvl1pPr marL="0" indent="0" algn="r">
              <a:buNone/>
              <a:defRPr sz="1600" b="1" cap="all" baseline="0">
                <a:solidFill>
                  <a:srgbClr val="F78D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02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/Table Showcas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16" y="140387"/>
            <a:ext cx="11788346" cy="615950"/>
          </a:xfrm>
        </p:spPr>
        <p:txBody>
          <a:bodyPr/>
          <a:lstStyle>
            <a:lvl1pPr algn="ctr">
              <a:defRPr sz="2200" b="1" i="0" cap="all" baseline="0">
                <a:solidFill>
                  <a:srgbClr val="6E707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213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cons and Swiff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99" y="1219150"/>
            <a:ext cx="1255038" cy="11947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0868" y="1332102"/>
            <a:ext cx="1189774" cy="9688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658" y="1419004"/>
            <a:ext cx="1255036" cy="11144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496" y="2910378"/>
            <a:ext cx="1174712" cy="13453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05" y="3099783"/>
            <a:ext cx="1189774" cy="116969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3099" y="1240422"/>
            <a:ext cx="1275116" cy="128013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6103" y="3191262"/>
            <a:ext cx="1189774" cy="91366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111" y="3164203"/>
            <a:ext cx="1189776" cy="93876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532" y="1334614"/>
            <a:ext cx="1179732" cy="96386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570" y="2855086"/>
            <a:ext cx="958848" cy="134539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226" y="1221659"/>
            <a:ext cx="1189774" cy="118977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695" y="1299471"/>
            <a:ext cx="737962" cy="103415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377" y="2902018"/>
            <a:ext cx="1326392" cy="138912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2966"/>
            <a:ext cx="12192000" cy="11557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51898"/>
            <a:ext cx="12192000" cy="89535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877363" y="148111"/>
            <a:ext cx="98691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cap="all" baseline="0" dirty="0">
                <a:solidFill>
                  <a:srgbClr val="FF0000"/>
                </a:solidFill>
                <a:latin typeface="+mj-lt"/>
              </a:rPr>
              <a:t>THE FOLLOWING 2 SLIDES ARE IMAGES FOR USE IN YOUR PRESENTATIONS.</a:t>
            </a:r>
          </a:p>
          <a:p>
            <a:pPr algn="ctr"/>
            <a:r>
              <a:rPr lang="en-US" sz="2000" b="1" cap="all" baseline="0" dirty="0">
                <a:solidFill>
                  <a:srgbClr val="FF0000"/>
                </a:solidFill>
                <a:latin typeface="+mj-lt"/>
              </a:rPr>
              <a:t>PLEASE DELETE THESE SLIDES BEFORE SAVING YOUR FINAL VERSION.</a:t>
            </a:r>
          </a:p>
        </p:txBody>
      </p:sp>
    </p:spTree>
    <p:extLst>
      <p:ext uri="{BB962C8B-B14F-4D97-AF65-F5344CB8AC3E}">
        <p14:creationId xmlns:p14="http://schemas.microsoft.com/office/powerpoint/2010/main" val="50578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199" y="165101"/>
            <a:ext cx="5362575" cy="6159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6E70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4ECA945-5186-4A41-8A09-B0DF003689A4}" type="datetimeFigureOut">
              <a:rPr lang="en-US" smtClean="0"/>
              <a:pPr/>
              <a:t>9/14/21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6E70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6E70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2EF54BD-F0B9-4474-9849-83BA5C05C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54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0" r:id="rId4"/>
    <p:sldLayoutId id="2147483661" r:id="rId5"/>
    <p:sldLayoutId id="2147483652" r:id="rId6"/>
    <p:sldLayoutId id="2147483662" r:id="rId7"/>
    <p:sldLayoutId id="2147483663" r:id="rId8"/>
    <p:sldLayoutId id="2147483664" r:id="rId9"/>
    <p:sldLayoutId id="2147483665" r:id="rId10"/>
    <p:sldLayoutId id="21474836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36258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36258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6E707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Student Survey Results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2020-2021 </a:t>
            </a:r>
            <a:r>
              <a:rPr lang="en-US" dirty="0"/>
              <a:t>School year</a:t>
            </a:r>
          </a:p>
          <a:p>
            <a:r>
              <a:rPr lang="en-US" dirty="0"/>
              <a:t>September 2021</a:t>
            </a:r>
          </a:p>
        </p:txBody>
      </p:sp>
    </p:spTree>
    <p:extLst>
      <p:ext uri="{BB962C8B-B14F-4D97-AF65-F5344CB8AC3E}">
        <p14:creationId xmlns:p14="http://schemas.microsoft.com/office/powerpoint/2010/main" val="3912144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65101"/>
            <a:ext cx="6991351" cy="615950"/>
          </a:xfrm>
        </p:spPr>
        <p:txBody>
          <a:bodyPr/>
          <a:lstStyle/>
          <a:p>
            <a:r>
              <a:rPr lang="en-US" dirty="0"/>
              <a:t>Florida Student Surveys (</a:t>
            </a:r>
            <a:r>
              <a:rPr lang="en-US" i="1" dirty="0"/>
              <a:t>N</a:t>
            </a:r>
            <a:r>
              <a:rPr lang="en-US" dirty="0"/>
              <a:t> = 926)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199" y="1209675"/>
            <a:ext cx="10515601" cy="6159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2400" dirty="0">
                <a:solidFill>
                  <a:schemeClr val="tx2"/>
                </a:solidFill>
              </a:rPr>
              <a:t>Grade Level of Students Completing the Survey</a:t>
            </a:r>
          </a:p>
        </p:txBody>
      </p:sp>
      <p:graphicFrame>
        <p:nvGraphicFramePr>
          <p:cNvPr id="7" name="Content Placeholder 9">
            <a:extLst>
              <a:ext uri="{FF2B5EF4-FFF2-40B4-BE49-F238E27FC236}">
                <a16:creationId xmlns:a16="http://schemas.microsoft.com/office/drawing/2014/main" id="{D03942D3-B86C-8941-A7C4-E0B430344E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891081"/>
              </p:ext>
            </p:extLst>
          </p:nvPr>
        </p:nvGraphicFramePr>
        <p:xfrm>
          <a:off x="719447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3815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65101"/>
            <a:ext cx="7000876" cy="615950"/>
          </a:xfrm>
        </p:spPr>
        <p:txBody>
          <a:bodyPr/>
          <a:lstStyle/>
          <a:p>
            <a:r>
              <a:rPr lang="en-US" dirty="0"/>
              <a:t>Florida Student Surveys (</a:t>
            </a:r>
            <a:r>
              <a:rPr lang="en-US" i="1" dirty="0"/>
              <a:t>N</a:t>
            </a:r>
            <a:r>
              <a:rPr lang="en-US" dirty="0"/>
              <a:t> = 926)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584499"/>
              </p:ext>
            </p:extLst>
          </p:nvPr>
        </p:nvGraphicFramePr>
        <p:xfrm>
          <a:off x="838199" y="1563688"/>
          <a:ext cx="10515600" cy="4820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406560203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2367973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5153071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/>
                      <a:r>
                        <a:rPr lang="en-US" dirty="0"/>
                        <a:t>Statement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Disagree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226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I made an effort to do my best in this course.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449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The course was well organized.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81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Instructions were clear for all course activities.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674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My instructor had a positive attitude.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455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My instructor was enthusiastic about teaching.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862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My instructor was knowledgeable about the content of my course.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445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My instructor frequently communicated with me.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955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My instructor gave clear answers to my questions.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557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Assignments, quizzes, and tests were fair.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47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The grade I received was fair.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408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My instructor was an effective teacher.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98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I was motivated by my instructor to work hard.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269618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838199" y="995363"/>
            <a:ext cx="10515601" cy="6159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2400" dirty="0">
                <a:solidFill>
                  <a:schemeClr val="tx2"/>
                </a:solidFill>
              </a:rPr>
              <a:t>Percent Agreeing or Disagreeing with the Following Statements:</a:t>
            </a:r>
          </a:p>
        </p:txBody>
      </p:sp>
    </p:spTree>
    <p:extLst>
      <p:ext uri="{BB962C8B-B14F-4D97-AF65-F5344CB8AC3E}">
        <p14:creationId xmlns:p14="http://schemas.microsoft.com/office/powerpoint/2010/main" val="2406067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65101"/>
            <a:ext cx="7029451" cy="615950"/>
          </a:xfrm>
        </p:spPr>
        <p:txBody>
          <a:bodyPr/>
          <a:lstStyle/>
          <a:p>
            <a:r>
              <a:rPr lang="en-US" dirty="0"/>
              <a:t>Florida Student Surveys (</a:t>
            </a:r>
            <a:r>
              <a:rPr lang="en-US" i="1" dirty="0"/>
              <a:t>N</a:t>
            </a:r>
            <a:r>
              <a:rPr lang="en-US" dirty="0"/>
              <a:t> = 926)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0"/>
          </p:nvPr>
        </p:nvSpPr>
        <p:spPr>
          <a:xfrm>
            <a:off x="928685" y="1554035"/>
            <a:ext cx="5181602" cy="61198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dirty="0"/>
              <a:t>How challenging was your </a:t>
            </a:r>
            <a:br>
              <a:rPr lang="en-US" sz="1400" dirty="0"/>
            </a:br>
            <a:r>
              <a:rPr lang="en-US" sz="1400" dirty="0"/>
              <a:t>Edgenuity course?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199" y="893818"/>
            <a:ext cx="10515601" cy="6159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2400" dirty="0">
                <a:solidFill>
                  <a:schemeClr val="tx2"/>
                </a:solidFill>
              </a:rPr>
              <a:t>Challenge Level and Satisfaction with Course</a:t>
            </a:r>
          </a:p>
        </p:txBody>
      </p:sp>
      <p:sp>
        <p:nvSpPr>
          <p:cNvPr id="12" name="Subtitle 6"/>
          <p:cNvSpPr txBox="1">
            <a:spLocks/>
          </p:cNvSpPr>
          <p:nvPr/>
        </p:nvSpPr>
        <p:spPr>
          <a:xfrm>
            <a:off x="6172198" y="1554035"/>
            <a:ext cx="5181602" cy="611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1" kern="1200" cap="all" baseline="0">
                <a:solidFill>
                  <a:srgbClr val="F78D2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rgbClr val="6E707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sz="1400" dirty="0"/>
              <a:t>How satisfied were you with your</a:t>
            </a:r>
            <a:br>
              <a:rPr lang="en-US" sz="1400" dirty="0"/>
            </a:br>
            <a:r>
              <a:rPr lang="en-US" sz="1400" dirty="0"/>
              <a:t>Edgenuity course?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" y="6502134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60% of students indicated that their course was somewhat or very challenging; 80% of students indicated that they were somewhat or very satisfied with their course.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D590CFD0-9D8B-A84A-8FEB-02A7138DA4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067668"/>
              </p:ext>
            </p:extLst>
          </p:nvPr>
        </p:nvGraphicFramePr>
        <p:xfrm>
          <a:off x="738370" y="2166017"/>
          <a:ext cx="5562231" cy="3994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DD9685C7-D9D6-2D4C-86C4-CDC1419D32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4363201"/>
              </p:ext>
            </p:extLst>
          </p:nvPr>
        </p:nvGraphicFramePr>
        <p:xfrm>
          <a:off x="6476999" y="2274072"/>
          <a:ext cx="4572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76484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2545011"/>
      </p:ext>
    </p:extLst>
  </p:cSld>
  <p:clrMapOvr>
    <a:masterClrMapping/>
  </p:clrMapOvr>
</p:sld>
</file>

<file path=ppt/theme/theme1.xml><?xml version="1.0" encoding="utf-8"?>
<a:theme xmlns:a="http://schemas.openxmlformats.org/drawingml/2006/main" name="Edgenuity">
  <a:themeElements>
    <a:clrScheme name="Edgenuity Branding">
      <a:dk1>
        <a:sysClr val="windowText" lastClr="000000"/>
      </a:dk1>
      <a:lt1>
        <a:sysClr val="window" lastClr="FFFFFF"/>
      </a:lt1>
      <a:dk2>
        <a:srgbClr val="2E3192"/>
      </a:dk2>
      <a:lt2>
        <a:srgbClr val="6E7075"/>
      </a:lt2>
      <a:accent1>
        <a:srgbClr val="F4473C"/>
      </a:accent1>
      <a:accent2>
        <a:srgbClr val="47A5C9"/>
      </a:accent2>
      <a:accent3>
        <a:srgbClr val="349591"/>
      </a:accent3>
      <a:accent4>
        <a:srgbClr val="327788"/>
      </a:accent4>
      <a:accent5>
        <a:srgbClr val="F78D26"/>
      </a:accent5>
      <a:accent6>
        <a:srgbClr val="FDBC16"/>
      </a:accent6>
      <a:hlink>
        <a:srgbClr val="47A5C9"/>
      </a:hlink>
      <a:folHlink>
        <a:srgbClr val="EEECE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000" dirty="0" smtClean="0">
            <a:solidFill>
              <a:srgbClr val="6E7075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dgenuity" id="{76521F3B-9CAF-4AE5-95D7-B9138B93CAB6}" vid="{0EB79381-4516-4E1D-B86E-F5976269C5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Edgenuity</Template>
  <TotalTime>106</TotalTime>
  <Words>285</Words>
  <Application>Microsoft Macintosh PowerPoint</Application>
  <PresentationFormat>Widescreen</PresentationFormat>
  <Paragraphs>67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Edgenuity</vt:lpstr>
      <vt:lpstr>Student Survey Results</vt:lpstr>
      <vt:lpstr>Florida Student Surveys (N = 926)</vt:lpstr>
      <vt:lpstr>Florida Student Surveys (N = 926)</vt:lpstr>
      <vt:lpstr>Florida Student Surveys (N = 926)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Florida VIP Student Survey Results</dc:title>
  <dc:creator>Kelley Ring</dc:creator>
  <cp:lastModifiedBy>Macey Cartwright</cp:lastModifiedBy>
  <cp:revision>16</cp:revision>
  <dcterms:created xsi:type="dcterms:W3CDTF">2018-09-18T20:45:44Z</dcterms:created>
  <dcterms:modified xsi:type="dcterms:W3CDTF">2021-09-14T20:38:46Z</dcterms:modified>
</cp:coreProperties>
</file>