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356" r:id="rId4"/>
    <p:sldId id="261" r:id="rId5"/>
    <p:sldId id="357" r:id="rId6"/>
    <p:sldId id="265" r:id="rId7"/>
    <p:sldId id="355" r:id="rId8"/>
    <p:sldId id="258" r:id="rId9"/>
    <p:sldId id="263" r:id="rId10"/>
    <p:sldId id="266" r:id="rId11"/>
    <p:sldId id="267" r:id="rId12"/>
    <p:sldId id="282" r:id="rId13"/>
    <p:sldId id="305" r:id="rId14"/>
    <p:sldId id="306" r:id="rId15"/>
    <p:sldId id="307" r:id="rId16"/>
    <p:sldId id="308" r:id="rId17"/>
    <p:sldId id="259" r:id="rId18"/>
    <p:sldId id="260" r:id="rId19"/>
    <p:sldId id="264" r:id="rId20"/>
    <p:sldId id="2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ay Marczak" initials="LM" lastIdx="10" clrIdx="0">
    <p:extLst>
      <p:ext uri="{19B8F6BF-5375-455C-9EA6-DF929625EA0E}">
        <p15:presenceInfo xmlns:p15="http://schemas.microsoft.com/office/powerpoint/2012/main" userId="S::Lindsay.Marczak@edgenuity.com::b96b2f83-af42-4700-a4a9-d69a8c54e7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F0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4212" autoAdjust="0"/>
  </p:normalViewPr>
  <p:slideViewPr>
    <p:cSldViewPr snapToGrid="0">
      <p:cViewPr varScale="1">
        <p:scale>
          <a:sx n="81" d="100"/>
          <a:sy n="81" d="100"/>
        </p:scale>
        <p:origin x="1668" y="8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2015</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All Students
(2015 n= 80; 2016 n=81)</c:v>
                </c:pt>
                <c:pt idx="1">
                  <c:v>Caucasian
(2015 n=21; 2016 n=19)</c:v>
                </c:pt>
                <c:pt idx="2">
                  <c:v>Hispanic 
(2015 n=28; 2016 n=41)</c:v>
                </c:pt>
                <c:pt idx="3">
                  <c:v>African American
(2015 n=30; 2016 n=21)</c:v>
                </c:pt>
              </c:strCache>
            </c:strRef>
          </c:cat>
          <c:val>
            <c:numRef>
              <c:f>Sheet1!$B$2:$B$5</c:f>
              <c:numCache>
                <c:formatCode>0%</c:formatCode>
                <c:ptCount val="4"/>
                <c:pt idx="0">
                  <c:v>0.17</c:v>
                </c:pt>
                <c:pt idx="1">
                  <c:v>0.43</c:v>
                </c:pt>
                <c:pt idx="2">
                  <c:v>0.11</c:v>
                </c:pt>
                <c:pt idx="3">
                  <c:v>0.03</c:v>
                </c:pt>
              </c:numCache>
            </c:numRef>
          </c:val>
          <c:extLst>
            <c:ext xmlns:c16="http://schemas.microsoft.com/office/drawing/2014/chart" uri="{C3380CC4-5D6E-409C-BE32-E72D297353CC}">
              <c16:uniqueId val="{00000000-2A5C-4F38-9495-D11EB7E855A0}"/>
            </c:ext>
          </c:extLst>
        </c:ser>
        <c:ser>
          <c:idx val="1"/>
          <c:order val="1"/>
          <c:tx>
            <c:strRef>
              <c:f>Sheet1!$C$1</c:f>
              <c:strCache>
                <c:ptCount val="1"/>
                <c:pt idx="0">
                  <c:v>2016</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All Students
(2015 n= 80; 2016 n=81)</c:v>
                </c:pt>
                <c:pt idx="1">
                  <c:v>Caucasian
(2015 n=21; 2016 n=19)</c:v>
                </c:pt>
                <c:pt idx="2">
                  <c:v>Hispanic 
(2015 n=28; 2016 n=41)</c:v>
                </c:pt>
                <c:pt idx="3">
                  <c:v>African American
(2015 n=30; 2016 n=21)</c:v>
                </c:pt>
              </c:strCache>
            </c:strRef>
          </c:cat>
          <c:val>
            <c:numRef>
              <c:f>Sheet1!$C$2:$C$5</c:f>
              <c:numCache>
                <c:formatCode>0%</c:formatCode>
                <c:ptCount val="4"/>
                <c:pt idx="0">
                  <c:v>0.59</c:v>
                </c:pt>
                <c:pt idx="1">
                  <c:v>0.84</c:v>
                </c:pt>
                <c:pt idx="2">
                  <c:v>0.59</c:v>
                </c:pt>
                <c:pt idx="3">
                  <c:v>0.38</c:v>
                </c:pt>
              </c:numCache>
            </c:numRef>
          </c:val>
          <c:extLst>
            <c:ext xmlns:c16="http://schemas.microsoft.com/office/drawing/2014/chart" uri="{C3380CC4-5D6E-409C-BE32-E72D297353CC}">
              <c16:uniqueId val="{00000001-2A5C-4F38-9495-D11EB7E855A0}"/>
            </c:ext>
          </c:extLst>
        </c:ser>
        <c:dLbls>
          <c:dLblPos val="outEnd"/>
          <c:showLegendKey val="0"/>
          <c:showVal val="1"/>
          <c:showCatName val="0"/>
          <c:showSerName val="0"/>
          <c:showPercent val="0"/>
          <c:showBubbleSize val="0"/>
        </c:dLbls>
        <c:gapWidth val="100"/>
        <c:overlap val="-10"/>
        <c:axId val="930480880"/>
        <c:axId val="930482544"/>
      </c:barChart>
      <c:catAx>
        <c:axId val="93048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30482544"/>
        <c:crosses val="autoZero"/>
        <c:auto val="1"/>
        <c:lblAlgn val="ctr"/>
        <c:lblOffset val="100"/>
        <c:noMultiLvlLbl val="0"/>
      </c:catAx>
      <c:valAx>
        <c:axId val="930482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 of Students Meeting or Exceeding Standards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30480880"/>
        <c:crosses val="autoZero"/>
        <c:crossBetween val="between"/>
        <c:majorUnit val="0.25"/>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Sheet1!$C$1</c:f>
              <c:strCache>
                <c:ptCount val="1"/>
                <c:pt idx="0">
                  <c:v>2010</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Sheet1!$A$2:$B$5</c:f>
              <c:multiLvlStrCache>
                <c:ptCount val="4"/>
                <c:lvl>
                  <c:pt idx="0">
                    <c:v>Science
(n=16)</c:v>
                  </c:pt>
                  <c:pt idx="1">
                    <c:v>Social Studies 
(n=10)</c:v>
                  </c:pt>
                  <c:pt idx="2">
                    <c:v>Science
(n=160)</c:v>
                  </c:pt>
                  <c:pt idx="3">
                    <c:v>Social Studies
(n=141)</c:v>
                  </c:pt>
                </c:lvl>
                <c:lvl>
                  <c:pt idx="0">
                    <c:v>English Language Learners</c:v>
                  </c:pt>
                  <c:pt idx="2">
                    <c:v>Non-English Language Learners</c:v>
                  </c:pt>
                </c:lvl>
              </c:multiLvlStrCache>
            </c:multiLvlStrRef>
          </c:cat>
          <c:val>
            <c:numRef>
              <c:f>Sheet1!$C$2:$C$5</c:f>
              <c:numCache>
                <c:formatCode>0%</c:formatCode>
                <c:ptCount val="4"/>
                <c:pt idx="0">
                  <c:v>0.12</c:v>
                </c:pt>
                <c:pt idx="1">
                  <c:v>0.6</c:v>
                </c:pt>
                <c:pt idx="2">
                  <c:v>0.57999999999999996</c:v>
                </c:pt>
                <c:pt idx="3">
                  <c:v>0.87</c:v>
                </c:pt>
              </c:numCache>
            </c:numRef>
          </c:val>
          <c:extLst>
            <c:ext xmlns:c16="http://schemas.microsoft.com/office/drawing/2014/chart" uri="{C3380CC4-5D6E-409C-BE32-E72D297353CC}">
              <c16:uniqueId val="{00000000-DE12-4DF5-A328-4A1E9A87BCDC}"/>
            </c:ext>
          </c:extLst>
        </c:ser>
        <c:ser>
          <c:idx val="1"/>
          <c:order val="1"/>
          <c:tx>
            <c:strRef>
              <c:f>Sheet1!$D$1</c:f>
              <c:strCache>
                <c:ptCount val="1"/>
                <c:pt idx="0">
                  <c:v>2011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Sheet1!$A$2:$B$5</c:f>
              <c:multiLvlStrCache>
                <c:ptCount val="4"/>
                <c:lvl>
                  <c:pt idx="0">
                    <c:v>Science
(n=16)</c:v>
                  </c:pt>
                  <c:pt idx="1">
                    <c:v>Social Studies 
(n=10)</c:v>
                  </c:pt>
                  <c:pt idx="2">
                    <c:v>Science
(n=160)</c:v>
                  </c:pt>
                  <c:pt idx="3">
                    <c:v>Social Studies
(n=141)</c:v>
                  </c:pt>
                </c:lvl>
                <c:lvl>
                  <c:pt idx="0">
                    <c:v>English Language Learners</c:v>
                  </c:pt>
                  <c:pt idx="2">
                    <c:v>Non-English Language Learners</c:v>
                  </c:pt>
                </c:lvl>
              </c:multiLvlStrCache>
            </c:multiLvlStrRef>
          </c:cat>
          <c:val>
            <c:numRef>
              <c:f>Sheet1!$D$2:$D$5</c:f>
              <c:numCache>
                <c:formatCode>0%</c:formatCode>
                <c:ptCount val="4"/>
                <c:pt idx="0">
                  <c:v>0.5</c:v>
                </c:pt>
                <c:pt idx="1">
                  <c:v>0.9</c:v>
                </c:pt>
                <c:pt idx="2">
                  <c:v>0.86</c:v>
                </c:pt>
                <c:pt idx="3">
                  <c:v>0.98</c:v>
                </c:pt>
              </c:numCache>
            </c:numRef>
          </c:val>
          <c:extLst>
            <c:ext xmlns:c16="http://schemas.microsoft.com/office/drawing/2014/chart" uri="{C3380CC4-5D6E-409C-BE32-E72D297353CC}">
              <c16:uniqueId val="{00000001-DE12-4DF5-A328-4A1E9A87BCDC}"/>
            </c:ext>
          </c:extLst>
        </c:ser>
        <c:dLbls>
          <c:dLblPos val="outEnd"/>
          <c:showLegendKey val="0"/>
          <c:showVal val="1"/>
          <c:showCatName val="0"/>
          <c:showSerName val="0"/>
          <c:showPercent val="0"/>
          <c:showBubbleSize val="0"/>
        </c:dLbls>
        <c:gapWidth val="100"/>
        <c:overlap val="-10"/>
        <c:axId val="304618560"/>
        <c:axId val="304611904"/>
      </c:barChart>
      <c:catAx>
        <c:axId val="304618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04611904"/>
        <c:crosses val="autoZero"/>
        <c:auto val="1"/>
        <c:lblAlgn val="ctr"/>
        <c:lblOffset val="100"/>
        <c:noMultiLvlLbl val="0"/>
      </c:catAx>
      <c:valAx>
        <c:axId val="30461190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 of Students</a:t>
                </a:r>
                <a:r>
                  <a:rPr lang="en-US" baseline="0" dirty="0"/>
                  <a:t> Meeting Proficiency</a:t>
                </a:r>
                <a:endParaRPr lang="en-US"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04618560"/>
        <c:crosses val="autoZero"/>
        <c:crossBetween val="between"/>
        <c:majorUnit val="0.25"/>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Sheet1!$C$1</c:f>
              <c:strCache>
                <c:ptCount val="1"/>
                <c:pt idx="0">
                  <c:v>2010</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Sheet1!$A$2:$B$5</c:f>
              <c:multiLvlStrCache>
                <c:ptCount val="4"/>
                <c:lvl>
                  <c:pt idx="0">
                    <c:v>Reading
(n=38)</c:v>
                  </c:pt>
                  <c:pt idx="1">
                    <c:v>Math
(n=30)</c:v>
                  </c:pt>
                  <c:pt idx="2">
                    <c:v>Reading
(n=309)</c:v>
                  </c:pt>
                  <c:pt idx="3">
                    <c:v>Math
(n=333)</c:v>
                  </c:pt>
                </c:lvl>
                <c:lvl>
                  <c:pt idx="0">
                    <c:v>Special Education</c:v>
                  </c:pt>
                  <c:pt idx="2">
                    <c:v>Non-Special Education</c:v>
                  </c:pt>
                </c:lvl>
              </c:multiLvlStrCache>
            </c:multiLvlStrRef>
          </c:cat>
          <c:val>
            <c:numRef>
              <c:f>Sheet1!$C$2:$C$5</c:f>
              <c:numCache>
                <c:formatCode>0%</c:formatCode>
                <c:ptCount val="4"/>
                <c:pt idx="0">
                  <c:v>0.61</c:v>
                </c:pt>
                <c:pt idx="1">
                  <c:v>0.2</c:v>
                </c:pt>
                <c:pt idx="2">
                  <c:v>0.84</c:v>
                </c:pt>
                <c:pt idx="3">
                  <c:v>0.53</c:v>
                </c:pt>
              </c:numCache>
            </c:numRef>
          </c:val>
          <c:extLst>
            <c:ext xmlns:c16="http://schemas.microsoft.com/office/drawing/2014/chart" uri="{C3380CC4-5D6E-409C-BE32-E72D297353CC}">
              <c16:uniqueId val="{00000000-0C40-4533-9E71-51568094C171}"/>
            </c:ext>
          </c:extLst>
        </c:ser>
        <c:ser>
          <c:idx val="1"/>
          <c:order val="1"/>
          <c:tx>
            <c:strRef>
              <c:f>Sheet1!$D$1</c:f>
              <c:strCache>
                <c:ptCount val="1"/>
                <c:pt idx="0">
                  <c:v>2011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Sheet1!$A$2:$B$5</c:f>
              <c:multiLvlStrCache>
                <c:ptCount val="4"/>
                <c:lvl>
                  <c:pt idx="0">
                    <c:v>Reading
(n=38)</c:v>
                  </c:pt>
                  <c:pt idx="1">
                    <c:v>Math
(n=30)</c:v>
                  </c:pt>
                  <c:pt idx="2">
                    <c:v>Reading
(n=309)</c:v>
                  </c:pt>
                  <c:pt idx="3">
                    <c:v>Math
(n=333)</c:v>
                  </c:pt>
                </c:lvl>
                <c:lvl>
                  <c:pt idx="0">
                    <c:v>Special Education</c:v>
                  </c:pt>
                  <c:pt idx="2">
                    <c:v>Non-Special Education</c:v>
                  </c:pt>
                </c:lvl>
              </c:multiLvlStrCache>
            </c:multiLvlStrRef>
          </c:cat>
          <c:val>
            <c:numRef>
              <c:f>Sheet1!$D$2:$D$5</c:f>
              <c:numCache>
                <c:formatCode>0%</c:formatCode>
                <c:ptCount val="4"/>
                <c:pt idx="0">
                  <c:v>0.74</c:v>
                </c:pt>
                <c:pt idx="1">
                  <c:v>0.47</c:v>
                </c:pt>
                <c:pt idx="2">
                  <c:v>0.87</c:v>
                </c:pt>
                <c:pt idx="3">
                  <c:v>0.59</c:v>
                </c:pt>
              </c:numCache>
            </c:numRef>
          </c:val>
          <c:extLst>
            <c:ext xmlns:c16="http://schemas.microsoft.com/office/drawing/2014/chart" uri="{C3380CC4-5D6E-409C-BE32-E72D297353CC}">
              <c16:uniqueId val="{00000001-0C40-4533-9E71-51568094C171}"/>
            </c:ext>
          </c:extLst>
        </c:ser>
        <c:dLbls>
          <c:dLblPos val="outEnd"/>
          <c:showLegendKey val="0"/>
          <c:showVal val="1"/>
          <c:showCatName val="0"/>
          <c:showSerName val="0"/>
          <c:showPercent val="0"/>
          <c:showBubbleSize val="0"/>
        </c:dLbls>
        <c:gapWidth val="100"/>
        <c:overlap val="-10"/>
        <c:axId val="304618560"/>
        <c:axId val="304611904"/>
      </c:barChart>
      <c:catAx>
        <c:axId val="304618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04611904"/>
        <c:crosses val="autoZero"/>
        <c:auto val="1"/>
        <c:lblAlgn val="ctr"/>
        <c:lblOffset val="100"/>
        <c:noMultiLvlLbl val="0"/>
      </c:catAx>
      <c:valAx>
        <c:axId val="30461190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0" i="0" baseline="0" dirty="0">
                    <a:effectLst/>
                  </a:rPr>
                  <a:t>% of Students Meeting Proficiency</a:t>
                </a:r>
                <a:endParaRPr lang="en-US" dirty="0">
                  <a:effectLst/>
                </a:endParaRP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04618560"/>
        <c:crosses val="autoZero"/>
        <c:crossBetween val="between"/>
        <c:majorUnit val="0.25"/>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Sheet1!$C$1</c:f>
              <c:strCache>
                <c:ptCount val="1"/>
                <c:pt idx="0">
                  <c:v>2010</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Sheet1!$B$2:$B$3</c:f>
              <c:numCache>
                <c:formatCode>General</c:formatCode>
                <c:ptCount val="2"/>
                <c:pt idx="0">
                  <c:v>2014</c:v>
                </c:pt>
                <c:pt idx="1">
                  <c:v>2016</c:v>
                </c:pt>
              </c:numCache>
            </c:numRef>
          </c:cat>
          <c:val>
            <c:numRef>
              <c:f>Sheet1!$C$2:$C$5</c:f>
              <c:numCache>
                <c:formatCode>0%</c:formatCode>
                <c:ptCount val="2"/>
                <c:pt idx="0">
                  <c:v>0.64</c:v>
                </c:pt>
                <c:pt idx="1">
                  <c:v>0.86</c:v>
                </c:pt>
              </c:numCache>
            </c:numRef>
          </c:val>
          <c:extLst>
            <c:ext xmlns:c16="http://schemas.microsoft.com/office/drawing/2014/chart" uri="{C3380CC4-5D6E-409C-BE32-E72D297353CC}">
              <c16:uniqueId val="{00000000-0C40-4533-9E71-51568094C171}"/>
            </c:ext>
          </c:extLst>
        </c:ser>
        <c:dLbls>
          <c:dLblPos val="outEnd"/>
          <c:showLegendKey val="0"/>
          <c:showVal val="1"/>
          <c:showCatName val="0"/>
          <c:showSerName val="0"/>
          <c:showPercent val="0"/>
          <c:showBubbleSize val="0"/>
        </c:dLbls>
        <c:gapWidth val="100"/>
        <c:overlap val="-10"/>
        <c:axId val="304618560"/>
        <c:axId val="304611904"/>
      </c:barChart>
      <c:catAx>
        <c:axId val="304618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04611904"/>
        <c:crosses val="autoZero"/>
        <c:auto val="1"/>
        <c:lblAlgn val="ctr"/>
        <c:lblOffset val="100"/>
        <c:noMultiLvlLbl val="0"/>
      </c:catAx>
      <c:valAx>
        <c:axId val="30461190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0" i="0" baseline="0" dirty="0">
                    <a:effectLst/>
                  </a:rPr>
                  <a:t>Graduation Rate</a:t>
                </a:r>
                <a:endParaRPr lang="en-US" dirty="0">
                  <a:effectLst/>
                </a:endParaRP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04618560"/>
        <c:crosses val="autoZero"/>
        <c:crossBetween val="between"/>
        <c:majorUnit val="0.25"/>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8B889C-00D9-4764-88B0-71EA8B98FBAC}" type="datetimeFigureOut">
              <a:rPr lang="en-US" smtClean="0"/>
              <a:t>9/18/2020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7831DE-BB06-4C6A-9708-4208F1C3BFA4}" type="slidenum">
              <a:rPr lang="en-US" smtClean="0"/>
              <a:t>‹#›</a:t>
            </a:fld>
            <a:endParaRPr lang="en-US"/>
          </a:p>
        </p:txBody>
      </p:sp>
    </p:spTree>
    <p:extLst>
      <p:ext uri="{BB962C8B-B14F-4D97-AF65-F5344CB8AC3E}">
        <p14:creationId xmlns:p14="http://schemas.microsoft.com/office/powerpoint/2010/main" val="74101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Consider school level NCE gains of 5 or more NCE points as educationally important.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Statistically and practically meaningful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NCE normalizes on an equal-interval scale – allows you to look at grade levels (RIT is normed by grade level; NCE you can look across grade levels)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Effect size describes the magnitude; effect size of .33 are large, these are much higher.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The NCE, unlike the NP, is an equal-interval scale and can be treated arithmetically. The difference between two successive scores on the scale has the same meaning throughout the scale. This property allows you to make meaningful comparisons among different achievement test batteries and among different tests within the same battery.</a:t>
            </a:r>
          </a:p>
          <a:p>
            <a:endParaRPr lang="en-US" sz="1200" b="0" i="0" u="none" strike="noStrike" kern="1200" baseline="0" dirty="0">
              <a:solidFill>
                <a:schemeClr val="tx1"/>
              </a:solidFill>
              <a:effectLst/>
              <a:latin typeface="+mn-lt"/>
              <a:ea typeface="+mn-ea"/>
              <a:cs typeface="+mn-cs"/>
            </a:endParaRPr>
          </a:p>
          <a:p>
            <a:r>
              <a:rPr lang="en-US" sz="1200" b="0" i="0" u="none" strike="noStrike" kern="1200" baseline="0" dirty="0">
                <a:solidFill>
                  <a:schemeClr val="tx1"/>
                </a:solidFill>
                <a:effectLst/>
                <a:latin typeface="+mn-lt"/>
                <a:ea typeface="+mn-ea"/>
                <a:cs typeface="+mn-cs"/>
              </a:rPr>
              <a:t>NCE is a way of measuring students where they fall on a normal curve, but in a standardized way (equal intervals)</a:t>
            </a:r>
          </a:p>
          <a:p>
            <a:r>
              <a:rPr lang="en-US" sz="1200" b="0" i="0" u="none" strike="noStrike" kern="1200" baseline="0" dirty="0">
                <a:solidFill>
                  <a:schemeClr val="tx1"/>
                </a:solidFill>
                <a:effectLst/>
                <a:latin typeface="+mn-lt"/>
                <a:ea typeface="+mn-ea"/>
                <a:cs typeface="+mn-cs"/>
              </a:rPr>
              <a:t>NCE has a mean of 50, standard deviation of 21</a:t>
            </a:r>
          </a:p>
          <a:p>
            <a:r>
              <a:rPr lang="en-US" sz="1200" b="0" i="0" u="none" strike="noStrike" kern="1200" baseline="0" dirty="0">
                <a:solidFill>
                  <a:schemeClr val="tx1"/>
                </a:solidFill>
                <a:effectLst/>
                <a:latin typeface="+mn-lt"/>
                <a:ea typeface="+mn-ea"/>
                <a:cs typeface="+mn-cs"/>
              </a:rPr>
              <a:t>NCE has characteristics of percentile rank but also of equal interval scale, so can compare tests or subtests (aka compare students of different grade levels who are scored on different scales) </a:t>
            </a:r>
          </a:p>
          <a:p>
            <a:endParaRPr lang="en-US" sz="1200" b="0" i="0" u="none" strike="noStrike"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individual students, use a difference of 11 NCE points from pre to post  For classrooms, use a difference of 7 NCE points For schools, use a difference of 5 NCE points For districts, use a difference of 4 NCE points (edited) HERE WE WANT TO LOOK AT SCHOOLS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Effect size: the degree to which a phenomenon exists – it is the magnitude of the difference. </a:t>
            </a:r>
          </a:p>
          <a:p>
            <a:r>
              <a:rPr lang="en-US" sz="1200" kern="1200" dirty="0">
                <a:solidFill>
                  <a:schemeClr val="tx1"/>
                </a:solidFill>
                <a:effectLst/>
                <a:latin typeface="+mn-lt"/>
                <a:ea typeface="+mn-ea"/>
                <a:cs typeface="+mn-cs"/>
              </a:rPr>
              <a:t>Effect size is a statistical concept that measures the strength of the relationship between two variables. </a:t>
            </a:r>
          </a:p>
          <a:p>
            <a:r>
              <a:rPr lang="en-US" sz="1200" kern="1200" dirty="0">
                <a:solidFill>
                  <a:schemeClr val="tx1"/>
                </a:solidFill>
                <a:effectLst/>
                <a:latin typeface="+mn-lt"/>
                <a:ea typeface="+mn-ea"/>
                <a:cs typeface="+mn-cs"/>
              </a:rPr>
              <a:t>Calculated by the difference of two population means, and divided by the pooled standard deviation (variance)</a:t>
            </a:r>
          </a:p>
          <a:p>
            <a:r>
              <a:rPr lang="en-US" sz="1200" kern="1200" dirty="0">
                <a:solidFill>
                  <a:schemeClr val="tx1"/>
                </a:solidFill>
                <a:effectLst/>
                <a:latin typeface="+mn-lt"/>
                <a:ea typeface="+mn-ea"/>
                <a:cs typeface="+mn-cs"/>
              </a:rPr>
              <a:t>Small effect size is .25, medium is .5, large is 1.0 or greater; .33 is important in education</a:t>
            </a:r>
          </a:p>
          <a:p>
            <a:endParaRPr lang="en-US" dirty="0"/>
          </a:p>
        </p:txBody>
      </p:sp>
      <p:sp>
        <p:nvSpPr>
          <p:cNvPr id="4" name="Slide Number Placeholder 3"/>
          <p:cNvSpPr>
            <a:spLocks noGrp="1"/>
          </p:cNvSpPr>
          <p:nvPr>
            <p:ph type="sldNum" sz="quarter" idx="5"/>
          </p:nvPr>
        </p:nvSpPr>
        <p:spPr/>
        <p:txBody>
          <a:bodyPr/>
          <a:lstStyle/>
          <a:p>
            <a:fld id="{BA7831DE-BB06-4C6A-9708-4208F1C3BFA4}" type="slidenum">
              <a:rPr lang="en-US" smtClean="0"/>
              <a:t>3</a:t>
            </a:fld>
            <a:endParaRPr lang="en-US"/>
          </a:p>
        </p:txBody>
      </p:sp>
    </p:spTree>
    <p:extLst>
      <p:ext uri="{BB962C8B-B14F-4D97-AF65-F5344CB8AC3E}">
        <p14:creationId xmlns:p14="http://schemas.microsoft.com/office/powerpoint/2010/main" val="1718720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Consider school level NCE gains of 5 or more NCE points as educationally important.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Statistically and practically meaningful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NCE normalizes on an equal-interval scale – allows you to look at grade levels (RIT is normed by grade level; NCE you can look across grade levels)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Effect size describes the magnitude; effect size of .33 are large, these are much higher.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The NCE, unlike the NP, is an equal-interval scale and can be treated arithmetically. The difference between two successive scores on the scale has the same meaning throughout the scale. This property allows you to make meaningful comparisons among different achievement test batteries and among different tests within the same battery.</a:t>
            </a:r>
          </a:p>
          <a:p>
            <a:endParaRPr lang="en-US" sz="1200" b="0" i="0" u="none" strike="noStrike" kern="1200" baseline="0" dirty="0">
              <a:solidFill>
                <a:schemeClr val="tx1"/>
              </a:solidFill>
              <a:effectLst/>
              <a:latin typeface="+mn-lt"/>
              <a:ea typeface="+mn-ea"/>
              <a:cs typeface="+mn-cs"/>
            </a:endParaRPr>
          </a:p>
          <a:p>
            <a:r>
              <a:rPr lang="en-US" sz="1200" b="0" i="0" u="none" strike="noStrike" kern="1200" baseline="0" dirty="0">
                <a:solidFill>
                  <a:schemeClr val="tx1"/>
                </a:solidFill>
                <a:effectLst/>
                <a:latin typeface="+mn-lt"/>
                <a:ea typeface="+mn-ea"/>
                <a:cs typeface="+mn-cs"/>
              </a:rPr>
              <a:t>NCE is a way of measuring students where they fall on a normal curve, but in a standardized way (equal intervals)</a:t>
            </a:r>
          </a:p>
          <a:p>
            <a:r>
              <a:rPr lang="en-US" sz="1200" b="0" i="0" u="none" strike="noStrike" kern="1200" baseline="0" dirty="0">
                <a:solidFill>
                  <a:schemeClr val="tx1"/>
                </a:solidFill>
                <a:effectLst/>
                <a:latin typeface="+mn-lt"/>
                <a:ea typeface="+mn-ea"/>
                <a:cs typeface="+mn-cs"/>
              </a:rPr>
              <a:t>NCE has a mean of 50, standard deviation of 21</a:t>
            </a:r>
          </a:p>
          <a:p>
            <a:r>
              <a:rPr lang="en-US" sz="1200" b="0" i="0" u="none" strike="noStrike" kern="1200" baseline="0" dirty="0">
                <a:solidFill>
                  <a:schemeClr val="tx1"/>
                </a:solidFill>
                <a:effectLst/>
                <a:latin typeface="+mn-lt"/>
                <a:ea typeface="+mn-ea"/>
                <a:cs typeface="+mn-cs"/>
              </a:rPr>
              <a:t>NCE has characteristics of percentile rank but also of equal interval scale, so can compare tests or subtests (aka compare students of different grade levels who are scored on different scales) </a:t>
            </a:r>
          </a:p>
          <a:p>
            <a:endParaRPr lang="en-US" sz="1200" b="0" i="0" u="none" strike="noStrike"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individual students, use a difference of 11 NCE points from pre to post  For classrooms, use a difference of 7 NCE points For schools, use a difference of 5 NCE points For districts, use a difference of 4 NCE points (edited) HERE WE WANT TO LOOK AT SCHOOLS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Effect size: the degree to which a phenomenon exists – it is the magnitude of the difference. </a:t>
            </a:r>
          </a:p>
          <a:p>
            <a:r>
              <a:rPr lang="en-US" sz="1200" kern="1200" dirty="0">
                <a:solidFill>
                  <a:schemeClr val="tx1"/>
                </a:solidFill>
                <a:effectLst/>
                <a:latin typeface="+mn-lt"/>
                <a:ea typeface="+mn-ea"/>
                <a:cs typeface="+mn-cs"/>
              </a:rPr>
              <a:t>Effect size is a statistical concept that measures the strength of the relationship between two variables. </a:t>
            </a:r>
          </a:p>
          <a:p>
            <a:r>
              <a:rPr lang="en-US" sz="1200" kern="1200" dirty="0">
                <a:solidFill>
                  <a:schemeClr val="tx1"/>
                </a:solidFill>
                <a:effectLst/>
                <a:latin typeface="+mn-lt"/>
                <a:ea typeface="+mn-ea"/>
                <a:cs typeface="+mn-cs"/>
              </a:rPr>
              <a:t>Calculated by the difference of two population means, and divided by the pooled standard deviation (variance)</a:t>
            </a:r>
          </a:p>
          <a:p>
            <a:r>
              <a:rPr lang="en-US" sz="1200" kern="1200" dirty="0">
                <a:solidFill>
                  <a:schemeClr val="tx1"/>
                </a:solidFill>
                <a:effectLst/>
                <a:latin typeface="+mn-lt"/>
                <a:ea typeface="+mn-ea"/>
                <a:cs typeface="+mn-cs"/>
              </a:rPr>
              <a:t>Small effect size is .25, medium is .5, large is 1.0 or greater; .33 is important in education</a:t>
            </a:r>
          </a:p>
          <a:p>
            <a:endParaRPr lang="en-US" dirty="0"/>
          </a:p>
        </p:txBody>
      </p:sp>
      <p:sp>
        <p:nvSpPr>
          <p:cNvPr id="4" name="Slide Number Placeholder 3"/>
          <p:cNvSpPr>
            <a:spLocks noGrp="1"/>
          </p:cNvSpPr>
          <p:nvPr>
            <p:ph type="sldNum" sz="quarter" idx="5"/>
          </p:nvPr>
        </p:nvSpPr>
        <p:spPr/>
        <p:txBody>
          <a:bodyPr/>
          <a:lstStyle/>
          <a:p>
            <a:fld id="{BA7831DE-BB06-4C6A-9708-4208F1C3BFA4}" type="slidenum">
              <a:rPr lang="en-US" smtClean="0"/>
              <a:t>5</a:t>
            </a:fld>
            <a:endParaRPr lang="en-US"/>
          </a:p>
        </p:txBody>
      </p:sp>
    </p:spTree>
    <p:extLst>
      <p:ext uri="{BB962C8B-B14F-4D97-AF65-F5344CB8AC3E}">
        <p14:creationId xmlns:p14="http://schemas.microsoft.com/office/powerpoint/2010/main" val="3052418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constant</a:t>
            </a:r>
            <a:r>
              <a:rPr lang="en-US" sz="1200" kern="1200" baseline="0" dirty="0">
                <a:solidFill>
                  <a:schemeClr val="tx1"/>
                </a:solidFill>
                <a:effectLst/>
                <a:latin typeface="+mn-lt"/>
                <a:ea typeface="+mn-ea"/>
                <a:cs typeface="+mn-cs"/>
              </a:rPr>
              <a:t> is</a:t>
            </a:r>
            <a:r>
              <a:rPr lang="en-US" sz="1200" kern="1200" dirty="0">
                <a:solidFill>
                  <a:schemeClr val="tx1"/>
                </a:solidFill>
                <a:effectLst/>
                <a:latin typeface="+mn-lt"/>
                <a:ea typeface="+mn-ea"/>
                <a:cs typeface="+mn-cs"/>
              </a:rPr>
              <a:t> the y-intercept. It does</a:t>
            </a:r>
            <a:r>
              <a:rPr lang="en-US" sz="1200" kern="1200" baseline="0" dirty="0">
                <a:solidFill>
                  <a:schemeClr val="tx1"/>
                </a:solidFill>
                <a:effectLst/>
                <a:latin typeface="+mn-lt"/>
                <a:ea typeface="+mn-ea"/>
                <a:cs typeface="+mn-cs"/>
              </a:rPr>
              <a:t> not account for </a:t>
            </a:r>
            <a:r>
              <a:rPr lang="en-US" sz="1200" kern="1200" dirty="0">
                <a:solidFill>
                  <a:schemeClr val="tx1"/>
                </a:solidFill>
                <a:effectLst/>
                <a:latin typeface="+mn-lt"/>
                <a:ea typeface="+mn-ea"/>
                <a:cs typeface="+mn-cs"/>
              </a:rPr>
              <a:t>the influence of the predictors (64).</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predictors variables</a:t>
            </a:r>
            <a:r>
              <a:rPr lang="en-US" sz="1200" kern="1200" baseline="0" dirty="0">
                <a:solidFill>
                  <a:schemeClr val="tx1"/>
                </a:solidFill>
                <a:effectLst/>
                <a:latin typeface="+mn-lt"/>
                <a:ea typeface="+mn-ea"/>
                <a:cs typeface="+mn-cs"/>
              </a:rPr>
              <a:t> (Male, Hispanic, Other, </a:t>
            </a:r>
            <a:r>
              <a:rPr lang="en-US" sz="1200" kern="1200" baseline="0" dirty="0" err="1">
                <a:solidFill>
                  <a:schemeClr val="tx1"/>
                </a:solidFill>
                <a:effectLst/>
                <a:latin typeface="+mn-lt"/>
                <a:ea typeface="+mn-ea"/>
                <a:cs typeface="+mn-cs"/>
              </a:rPr>
              <a:t>AVGExam_ELA</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MaleXExam</a:t>
            </a:r>
            <a:r>
              <a:rPr lang="en-US" sz="1200" kern="1200" baseline="0" dirty="0">
                <a:solidFill>
                  <a:schemeClr val="tx1"/>
                </a:solidFill>
                <a:effectLst/>
                <a:latin typeface="+mn-lt"/>
                <a:ea typeface="+mn-ea"/>
                <a:cs typeface="+mn-cs"/>
              </a:rPr>
              <a:t> Score, </a:t>
            </a:r>
            <a:r>
              <a:rPr lang="en-US" sz="1200" kern="1200" baseline="0" dirty="0" err="1">
                <a:solidFill>
                  <a:schemeClr val="tx1"/>
                </a:solidFill>
                <a:effectLst/>
                <a:latin typeface="+mn-lt"/>
                <a:ea typeface="+mn-ea"/>
                <a:cs typeface="+mn-cs"/>
              </a:rPr>
              <a:t>OtherXExam</a:t>
            </a:r>
            <a:r>
              <a:rPr lang="en-US" sz="1200" kern="1200" baseline="0" dirty="0">
                <a:solidFill>
                  <a:schemeClr val="tx1"/>
                </a:solidFill>
                <a:effectLst/>
                <a:latin typeface="+mn-lt"/>
                <a:ea typeface="+mn-ea"/>
                <a:cs typeface="+mn-cs"/>
              </a:rPr>
              <a:t> Score all i</a:t>
            </a:r>
            <a:r>
              <a:rPr lang="en-US" sz="1200" kern="1200" dirty="0">
                <a:solidFill>
                  <a:schemeClr val="tx1"/>
                </a:solidFill>
                <a:effectLst/>
                <a:latin typeface="+mn-lt"/>
                <a:ea typeface="+mn-ea"/>
                <a:cs typeface="+mn-cs"/>
              </a:rPr>
              <a:t>nfluence scores.  </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There are five symbols in</a:t>
            </a:r>
            <a:r>
              <a:rPr lang="en-US" sz="1200" b="0" i="0" kern="1200" baseline="0" dirty="0">
                <a:solidFill>
                  <a:schemeClr val="tx1"/>
                </a:solidFill>
                <a:effectLst/>
                <a:latin typeface="+mn-lt"/>
                <a:ea typeface="+mn-ea"/>
                <a:cs typeface="+mn-cs"/>
              </a:rPr>
              <a:t> the </a:t>
            </a:r>
            <a:r>
              <a:rPr lang="en-US" sz="1200" b="0" i="0" kern="1200" dirty="0">
                <a:solidFill>
                  <a:schemeClr val="tx1"/>
                </a:solidFill>
                <a:effectLst/>
                <a:latin typeface="+mn-lt"/>
                <a:ea typeface="+mn-ea"/>
                <a:cs typeface="+mn-cs"/>
              </a:rPr>
              <a:t>regression table: the unstandardized beta (</a:t>
            </a:r>
            <a:r>
              <a:rPr lang="en-US" sz="1200" b="0" i="1" kern="1200" dirty="0">
                <a:solidFill>
                  <a:schemeClr val="tx1"/>
                </a:solidFill>
                <a:effectLst/>
                <a:latin typeface="+mn-lt"/>
                <a:ea typeface="+mn-ea"/>
                <a:cs typeface="+mn-cs"/>
              </a:rPr>
              <a:t>B</a:t>
            </a:r>
            <a:r>
              <a:rPr lang="en-US" sz="1200" b="0" i="0" kern="1200" dirty="0">
                <a:solidFill>
                  <a:schemeClr val="tx1"/>
                </a:solidFill>
                <a:effectLst/>
                <a:latin typeface="+mn-lt"/>
                <a:ea typeface="+mn-ea"/>
                <a:cs typeface="+mn-cs"/>
              </a:rPr>
              <a:t>), the standard error for the unstandardized beta (</a:t>
            </a:r>
            <a:r>
              <a:rPr lang="en-US" sz="1200" b="0" i="1" kern="1200" dirty="0">
                <a:solidFill>
                  <a:schemeClr val="tx1"/>
                </a:solidFill>
                <a:effectLst/>
                <a:latin typeface="+mn-lt"/>
                <a:ea typeface="+mn-ea"/>
                <a:cs typeface="+mn-cs"/>
              </a:rPr>
              <a:t>SE B</a:t>
            </a:r>
            <a:r>
              <a:rPr lang="en-US" sz="1200" b="0" i="0" kern="1200" dirty="0">
                <a:solidFill>
                  <a:schemeClr val="tx1"/>
                </a:solidFill>
                <a:effectLst/>
                <a:latin typeface="+mn-lt"/>
                <a:ea typeface="+mn-ea"/>
                <a:cs typeface="+mn-cs"/>
              </a:rPr>
              <a:t>), the standardized beta (β), the </a:t>
            </a:r>
            <a:r>
              <a:rPr lang="en-US" sz="1200" b="0" i="1"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 test statistic (</a:t>
            </a:r>
            <a:r>
              <a:rPr lang="en-US" sz="1200" b="0" i="1"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 and the probability value (</a:t>
            </a:r>
            <a:r>
              <a:rPr lang="en-US" sz="1200" b="0" i="1" kern="1200" dirty="0">
                <a:solidFill>
                  <a:schemeClr val="tx1"/>
                </a:solidFill>
                <a:effectLst/>
                <a:latin typeface="+mn-lt"/>
                <a:ea typeface="+mn-ea"/>
                <a:cs typeface="+mn-cs"/>
              </a:rPr>
              <a:t>p</a:t>
            </a:r>
            <a:r>
              <a:rPr lang="en-US" sz="1200" b="0" i="0" kern="1200" dirty="0">
                <a:solidFill>
                  <a:schemeClr val="tx1"/>
                </a:solidFill>
                <a:effectLst/>
                <a:latin typeface="+mn-lt"/>
                <a:ea typeface="+mn-ea"/>
                <a:cs typeface="+mn-cs"/>
              </a:rPr>
              <a:t>). </a:t>
            </a:r>
          </a:p>
          <a:p>
            <a:pPr marL="171450" indent="-171450" fontAlgn="base">
              <a:buFont typeface="Arial" panose="020B0604020202020204" pitchFamily="34" charset="0"/>
              <a:buChar char="•"/>
            </a:pPr>
            <a:r>
              <a:rPr lang="en-US" sz="1200" b="0" i="0" kern="1200" dirty="0">
                <a:solidFill>
                  <a:schemeClr val="tx1"/>
                </a:solidFill>
                <a:effectLst/>
                <a:latin typeface="+mn-lt"/>
                <a:ea typeface="+mn-ea"/>
                <a:cs typeface="+mn-cs"/>
              </a:rPr>
              <a:t>The first symbol is the unstandardized beta (</a:t>
            </a:r>
            <a:r>
              <a:rPr lang="en-US" sz="1200" b="0" i="1" kern="1200" dirty="0">
                <a:solidFill>
                  <a:schemeClr val="tx1"/>
                </a:solidFill>
                <a:effectLst/>
                <a:latin typeface="+mn-lt"/>
                <a:ea typeface="+mn-ea"/>
                <a:cs typeface="+mn-cs"/>
              </a:rPr>
              <a:t>B</a:t>
            </a:r>
            <a:r>
              <a:rPr lang="en-US" sz="1200" b="0" i="0" kern="1200" dirty="0">
                <a:solidFill>
                  <a:schemeClr val="tx1"/>
                </a:solidFill>
                <a:effectLst/>
                <a:latin typeface="+mn-lt"/>
                <a:ea typeface="+mn-ea"/>
                <a:cs typeface="+mn-cs"/>
              </a:rPr>
              <a:t>). This value represents the slope of the line between the predictor variable and the dependent variable. </a:t>
            </a:r>
          </a:p>
          <a:p>
            <a:pPr marL="628650" lvl="1" indent="-171450" fontAlgn="base">
              <a:buFont typeface="Wingdings" panose="05000000000000000000" pitchFamily="2" charset="2"/>
              <a:buChar char="ü"/>
            </a:pPr>
            <a:r>
              <a:rPr lang="en-US" sz="1200" b="0" i="0" kern="1200" dirty="0">
                <a:solidFill>
                  <a:schemeClr val="tx1"/>
                </a:solidFill>
                <a:effectLst/>
                <a:latin typeface="+mn-lt"/>
                <a:ea typeface="+mn-ea"/>
                <a:cs typeface="+mn-cs"/>
              </a:rPr>
              <a:t>Males’ predicted</a:t>
            </a:r>
            <a:r>
              <a:rPr lang="en-US" sz="1200" b="0" i="0" kern="1200" baseline="0" dirty="0">
                <a:solidFill>
                  <a:schemeClr val="tx1"/>
                </a:solidFill>
                <a:effectLst/>
                <a:latin typeface="+mn-lt"/>
                <a:ea typeface="+mn-ea"/>
                <a:cs typeface="+mn-cs"/>
              </a:rPr>
              <a:t> scores were</a:t>
            </a:r>
            <a:r>
              <a:rPr lang="en-US" sz="1200" b="0" i="0" kern="1200" dirty="0">
                <a:solidFill>
                  <a:schemeClr val="tx1"/>
                </a:solidFill>
                <a:effectLst/>
                <a:latin typeface="+mn-lt"/>
                <a:ea typeface="+mn-ea"/>
                <a:cs typeface="+mn-cs"/>
              </a:rPr>
              <a:t> .731</a:t>
            </a:r>
            <a:r>
              <a:rPr lang="en-US" sz="1200" b="0" i="0" kern="1200" baseline="0" dirty="0">
                <a:solidFill>
                  <a:schemeClr val="tx1"/>
                </a:solidFill>
                <a:effectLst/>
                <a:latin typeface="+mn-lt"/>
                <a:ea typeface="+mn-ea"/>
                <a:cs typeface="+mn-cs"/>
              </a:rPr>
              <a:t> points higher than females on the 2017 MAP Growth Reading Test</a:t>
            </a:r>
            <a:r>
              <a:rPr lang="en-US" sz="1200" b="0" i="0" kern="1200" dirty="0">
                <a:solidFill>
                  <a:schemeClr val="tx1"/>
                </a:solidFill>
                <a:effectLst/>
                <a:latin typeface="+mn-lt"/>
                <a:ea typeface="+mn-ea"/>
                <a:cs typeface="+mn-cs"/>
              </a:rPr>
              <a:t>.  </a:t>
            </a:r>
          </a:p>
          <a:p>
            <a:pPr marL="628650" lvl="1" indent="-171450" fontAlgn="base">
              <a:buFont typeface="Wingdings" panose="05000000000000000000" pitchFamily="2" charset="2"/>
              <a:buChar char="ü"/>
            </a:pPr>
            <a:r>
              <a:rPr lang="en-US" sz="1200" b="0" i="0" kern="1200" dirty="0">
                <a:solidFill>
                  <a:schemeClr val="tx1"/>
                </a:solidFill>
                <a:effectLst/>
                <a:latin typeface="+mn-lt"/>
                <a:ea typeface="+mn-ea"/>
                <a:cs typeface="+mn-cs"/>
              </a:rPr>
              <a:t>Hispanic students’ predicted scores</a:t>
            </a:r>
            <a:r>
              <a:rPr lang="en-US" sz="1200" b="0" i="0" kern="1200" baseline="0" dirty="0">
                <a:solidFill>
                  <a:schemeClr val="tx1"/>
                </a:solidFill>
                <a:effectLst/>
                <a:latin typeface="+mn-lt"/>
                <a:ea typeface="+mn-ea"/>
                <a:cs typeface="+mn-cs"/>
              </a:rPr>
              <a:t> were </a:t>
            </a:r>
            <a:r>
              <a:rPr lang="en-US" sz="1200" b="0" i="0" kern="1200" dirty="0">
                <a:solidFill>
                  <a:schemeClr val="tx1"/>
                </a:solidFill>
                <a:effectLst/>
                <a:latin typeface="+mn-lt"/>
                <a:ea typeface="+mn-ea"/>
                <a:cs typeface="+mn-cs"/>
              </a:rPr>
              <a:t>1.46 pints higher than white students on the </a:t>
            </a:r>
            <a:r>
              <a:rPr lang="en-US" sz="1200" b="0" i="0" kern="1200" baseline="0" dirty="0">
                <a:solidFill>
                  <a:schemeClr val="tx1"/>
                </a:solidFill>
                <a:effectLst/>
                <a:latin typeface="+mn-lt"/>
                <a:ea typeface="+mn-ea"/>
                <a:cs typeface="+mn-cs"/>
              </a:rPr>
              <a:t>2017 MAP Growth Reading Test</a:t>
            </a:r>
            <a:r>
              <a:rPr lang="en-US" sz="1200" b="0" i="0" kern="1200" dirty="0">
                <a:solidFill>
                  <a:schemeClr val="tx1"/>
                </a:solidFill>
                <a:effectLst/>
                <a:latin typeface="+mn-lt"/>
                <a:ea typeface="+mn-ea"/>
                <a:cs typeface="+mn-cs"/>
              </a:rPr>
              <a:t>. </a:t>
            </a:r>
          </a:p>
          <a:p>
            <a:pPr marL="628650" lvl="1" indent="-171450" fontAlgn="base">
              <a:buFont typeface="Wingdings" panose="05000000000000000000" pitchFamily="2" charset="2"/>
              <a:buChar char="ü"/>
            </a:pPr>
            <a:r>
              <a:rPr lang="en-US" sz="1200" b="0" i="0" kern="1200" baseline="0" dirty="0">
                <a:solidFill>
                  <a:schemeClr val="tx1"/>
                </a:solidFill>
                <a:effectLst/>
                <a:latin typeface="+mn-lt"/>
                <a:ea typeface="+mn-ea"/>
                <a:cs typeface="+mn-cs"/>
              </a:rPr>
              <a:t>Other students’ predicted scores were 3.82 points lower than white students on the 2017 MAP Growth Reading Test.</a:t>
            </a:r>
          </a:p>
          <a:p>
            <a:pPr marL="628650" lvl="1" indent="-171450" fontAlgn="base">
              <a:buFont typeface="Wingdings" panose="05000000000000000000" pitchFamily="2" charset="2"/>
              <a:buChar char="ü"/>
            </a:pPr>
            <a:r>
              <a:rPr lang="en-US" sz="1200" b="0" i="0" kern="1200" baseline="0" dirty="0">
                <a:solidFill>
                  <a:schemeClr val="tx1"/>
                </a:solidFill>
                <a:effectLst/>
                <a:latin typeface="+mn-lt"/>
                <a:ea typeface="+mn-ea"/>
                <a:cs typeface="+mn-cs"/>
              </a:rPr>
              <a:t>For every additional point on the </a:t>
            </a:r>
            <a:r>
              <a:rPr lang="en-US" sz="1200" b="0" i="0" kern="1200" baseline="0" dirty="0" err="1">
                <a:solidFill>
                  <a:schemeClr val="tx1"/>
                </a:solidFill>
                <a:effectLst/>
                <a:latin typeface="+mn-lt"/>
                <a:ea typeface="+mn-ea"/>
                <a:cs typeface="+mn-cs"/>
              </a:rPr>
              <a:t>Edgenuity</a:t>
            </a:r>
            <a:r>
              <a:rPr lang="en-US" sz="1200" b="0" i="0" kern="1200" baseline="0" dirty="0">
                <a:solidFill>
                  <a:schemeClr val="tx1"/>
                </a:solidFill>
                <a:effectLst/>
                <a:latin typeface="+mn-lt"/>
                <a:ea typeface="+mn-ea"/>
                <a:cs typeface="+mn-cs"/>
              </a:rPr>
              <a:t> final ELA exam, students predicted scores were 1.8 points higher on the 2017 MAP Growth Reading Test</a:t>
            </a:r>
            <a:r>
              <a:rPr lang="en-US" sz="1200" b="0" i="0" kern="1200" dirty="0">
                <a:solidFill>
                  <a:schemeClr val="tx1"/>
                </a:solidFill>
                <a:effectLst/>
                <a:latin typeface="+mn-lt"/>
                <a:ea typeface="+mn-ea"/>
                <a:cs typeface="+mn-cs"/>
              </a:rPr>
              <a:t>. </a:t>
            </a:r>
          </a:p>
          <a:p>
            <a:pPr marL="628650" lvl="1" indent="-171450" fontAlgn="base">
              <a:buFont typeface="Wingdings" panose="05000000000000000000" pitchFamily="2" charset="2"/>
              <a:buChar char="ü"/>
            </a:pPr>
            <a:r>
              <a:rPr lang="en-US" sz="1200" b="0" i="0" kern="1200" baseline="0" dirty="0">
                <a:solidFill>
                  <a:schemeClr val="tx1"/>
                </a:solidFill>
                <a:effectLst/>
                <a:latin typeface="+mn-lt"/>
                <a:ea typeface="+mn-ea"/>
                <a:cs typeface="+mn-cs"/>
              </a:rPr>
              <a:t>For every additional point that males scored on their </a:t>
            </a:r>
            <a:r>
              <a:rPr lang="en-US" sz="1200" b="0" i="0" kern="1200" baseline="0" dirty="0" err="1">
                <a:solidFill>
                  <a:schemeClr val="tx1"/>
                </a:solidFill>
                <a:effectLst/>
                <a:latin typeface="+mn-lt"/>
                <a:ea typeface="+mn-ea"/>
                <a:cs typeface="+mn-cs"/>
              </a:rPr>
              <a:t>Edgenuity</a:t>
            </a:r>
            <a:r>
              <a:rPr lang="en-US" sz="1200" b="0" i="0" kern="1200" baseline="0" dirty="0">
                <a:solidFill>
                  <a:schemeClr val="tx1"/>
                </a:solidFill>
                <a:effectLst/>
                <a:latin typeface="+mn-lt"/>
                <a:ea typeface="+mn-ea"/>
                <a:cs typeface="+mn-cs"/>
              </a:rPr>
              <a:t> final ELA exam, their predicted scores increased .005 points on the 2017 MAP Growth Reading Test</a:t>
            </a:r>
            <a:r>
              <a:rPr lang="en-US" sz="1200" b="0" i="0" kern="1200" dirty="0">
                <a:solidFill>
                  <a:schemeClr val="tx1"/>
                </a:solidFill>
                <a:effectLst/>
                <a:latin typeface="+mn-lt"/>
                <a:ea typeface="+mn-ea"/>
                <a:cs typeface="+mn-cs"/>
              </a:rPr>
              <a:t>. </a:t>
            </a:r>
          </a:p>
          <a:p>
            <a:pPr marL="628650" lvl="1" indent="-171450" fontAlgn="base">
              <a:buFont typeface="Wingdings" panose="05000000000000000000" pitchFamily="2" charset="2"/>
              <a:buChar char="ü"/>
            </a:pPr>
            <a:r>
              <a:rPr lang="en-US" sz="1200" b="0" i="0" kern="1200" baseline="0" dirty="0">
                <a:solidFill>
                  <a:schemeClr val="tx1"/>
                </a:solidFill>
                <a:effectLst/>
                <a:latin typeface="+mn-lt"/>
                <a:ea typeface="+mn-ea"/>
                <a:cs typeface="+mn-cs"/>
              </a:rPr>
              <a:t>For every additional point that Others scored on their </a:t>
            </a:r>
            <a:r>
              <a:rPr lang="en-US" sz="1200" b="0" i="0" kern="1200" baseline="0" dirty="0" err="1">
                <a:solidFill>
                  <a:schemeClr val="tx1"/>
                </a:solidFill>
                <a:effectLst/>
                <a:latin typeface="+mn-lt"/>
                <a:ea typeface="+mn-ea"/>
                <a:cs typeface="+mn-cs"/>
              </a:rPr>
              <a:t>Edgenuity</a:t>
            </a:r>
            <a:r>
              <a:rPr lang="en-US" sz="1200" b="0" i="0" kern="1200" baseline="0" dirty="0">
                <a:solidFill>
                  <a:schemeClr val="tx1"/>
                </a:solidFill>
                <a:effectLst/>
                <a:latin typeface="+mn-lt"/>
                <a:ea typeface="+mn-ea"/>
                <a:cs typeface="+mn-cs"/>
              </a:rPr>
              <a:t> final ELA exam, their predicted scores increased .013 points on the 2017 MAP Growth Reading Test</a:t>
            </a:r>
            <a:endParaRPr lang="en-US" sz="1200" b="0" i="0" kern="1200" dirty="0">
              <a:solidFill>
                <a:schemeClr val="tx1"/>
              </a:solidFill>
              <a:effectLst/>
              <a:latin typeface="+mn-lt"/>
              <a:ea typeface="+mn-ea"/>
              <a:cs typeface="+mn-cs"/>
            </a:endParaRPr>
          </a:p>
          <a:p>
            <a:pPr marL="457200" lvl="1" indent="0" fontAlgn="base">
              <a:buFont typeface="Wingdings" panose="05000000000000000000" pitchFamily="2" charset="2"/>
              <a:buNone/>
            </a:pPr>
            <a:endParaRPr lang="en-US" sz="12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en-US" sz="1200" b="0" i="0" kern="1200" dirty="0">
                <a:solidFill>
                  <a:schemeClr val="tx1"/>
                </a:solidFill>
                <a:effectLst/>
                <a:latin typeface="+mn-lt"/>
                <a:ea typeface="+mn-ea"/>
                <a:cs typeface="+mn-cs"/>
              </a:rPr>
              <a:t>The next symbol is the standard error for the unstandardized beta (</a:t>
            </a:r>
            <a:r>
              <a:rPr lang="en-US" sz="1200" b="0" i="1" kern="1200" dirty="0">
                <a:solidFill>
                  <a:schemeClr val="tx1"/>
                </a:solidFill>
                <a:effectLst/>
                <a:latin typeface="+mn-lt"/>
                <a:ea typeface="+mn-ea"/>
                <a:cs typeface="+mn-cs"/>
              </a:rPr>
              <a:t>SE B</a:t>
            </a:r>
            <a:r>
              <a:rPr lang="en-US" sz="1200" b="0" i="0" kern="1200" dirty="0">
                <a:solidFill>
                  <a:schemeClr val="tx1"/>
                </a:solidFill>
                <a:effectLst/>
                <a:latin typeface="+mn-lt"/>
                <a:ea typeface="+mn-ea"/>
                <a:cs typeface="+mn-cs"/>
              </a:rPr>
              <a:t>). This value is similar to the standard deviation for a mean.  The larger the number, the more spread out the points are from the regression line. The more spread out the numbers are, the less likely that significance will be found.</a:t>
            </a:r>
          </a:p>
          <a:p>
            <a:pPr fontAlgn="base"/>
            <a:endParaRPr lang="en-US" sz="12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en-US" sz="1200" b="0" i="0" kern="1200" dirty="0">
                <a:solidFill>
                  <a:schemeClr val="tx1"/>
                </a:solidFill>
                <a:effectLst/>
                <a:latin typeface="+mn-lt"/>
                <a:ea typeface="+mn-ea"/>
                <a:cs typeface="+mn-cs"/>
              </a:rPr>
              <a:t>The third symbol is the standardized beta (β). This</a:t>
            </a:r>
            <a:r>
              <a:rPr lang="en-US" sz="1200" b="0" i="0" kern="1200" baseline="0" dirty="0">
                <a:solidFill>
                  <a:schemeClr val="tx1"/>
                </a:solidFill>
                <a:effectLst/>
                <a:latin typeface="+mn-lt"/>
                <a:ea typeface="+mn-ea"/>
                <a:cs typeface="+mn-cs"/>
              </a:rPr>
              <a:t> is a correlation. </a:t>
            </a:r>
            <a:r>
              <a:rPr lang="en-US" sz="1200" b="0" i="0" kern="1200" dirty="0">
                <a:solidFill>
                  <a:schemeClr val="tx1"/>
                </a:solidFill>
                <a:effectLst/>
                <a:latin typeface="+mn-lt"/>
                <a:ea typeface="+mn-ea"/>
                <a:cs typeface="+mn-cs"/>
              </a:rPr>
              <a:t> It will range from 0 to 1 or 0 to -1, depending on the direction of the relationship. The closer the value is to 1 or -1, the stronger the relationship. With this symbol, you can actually compare the variables to see which had the strongest relationship with the dependent variable, since all of them are on the 0 to 1 scale. In the table above, </a:t>
            </a:r>
            <a:r>
              <a:rPr lang="en-US" sz="1200" b="0" i="0" kern="1200" dirty="0" err="1">
                <a:solidFill>
                  <a:schemeClr val="tx1"/>
                </a:solidFill>
                <a:effectLst/>
                <a:latin typeface="+mn-lt"/>
                <a:ea typeface="+mn-ea"/>
                <a:cs typeface="+mn-cs"/>
              </a:rPr>
              <a:t>AverageExam</a:t>
            </a:r>
            <a:r>
              <a:rPr lang="en-US" sz="1200" b="0" i="0" kern="1200" baseline="0" dirty="0">
                <a:solidFill>
                  <a:schemeClr val="tx1"/>
                </a:solidFill>
                <a:effectLst/>
                <a:latin typeface="+mn-lt"/>
                <a:ea typeface="+mn-ea"/>
                <a:cs typeface="+mn-cs"/>
              </a:rPr>
              <a:t> Math score</a:t>
            </a:r>
            <a:r>
              <a:rPr lang="en-US" sz="1200" b="0" i="0" kern="1200" dirty="0">
                <a:solidFill>
                  <a:schemeClr val="tx1"/>
                </a:solidFill>
                <a:effectLst/>
                <a:latin typeface="+mn-lt"/>
                <a:ea typeface="+mn-ea"/>
                <a:cs typeface="+mn-cs"/>
              </a:rPr>
              <a:t> had the strongest relationship.</a:t>
            </a:r>
          </a:p>
          <a:p>
            <a:pPr marL="171450" indent="-171450" fontAlgn="base">
              <a:buFont typeface="Arial" panose="020B0604020202020204" pitchFamily="34" charset="0"/>
              <a:buChar char="•"/>
            </a:pPr>
            <a:endParaRPr lang="en-US" sz="12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en-US" sz="1200" b="0" i="0" kern="1200" dirty="0">
                <a:solidFill>
                  <a:schemeClr val="tx1"/>
                </a:solidFill>
                <a:effectLst/>
                <a:latin typeface="+mn-lt"/>
                <a:ea typeface="+mn-ea"/>
                <a:cs typeface="+mn-cs"/>
              </a:rPr>
              <a:t>The fourth symbol is the </a:t>
            </a:r>
            <a:r>
              <a:rPr lang="en-US" sz="1200" b="0" i="1" kern="1200" dirty="0">
                <a:solidFill>
                  <a:schemeClr val="tx1"/>
                </a:solidFill>
                <a:effectLst/>
                <a:latin typeface="+mn-lt"/>
                <a:ea typeface="+mn-ea"/>
                <a:cs typeface="+mn-cs"/>
              </a:rPr>
              <a:t>t </a:t>
            </a:r>
            <a:r>
              <a:rPr lang="en-US" sz="1200" b="0" i="0" kern="1200" dirty="0">
                <a:solidFill>
                  <a:schemeClr val="tx1"/>
                </a:solidFill>
                <a:effectLst/>
                <a:latin typeface="+mn-lt"/>
                <a:ea typeface="+mn-ea"/>
                <a:cs typeface="+mn-cs"/>
              </a:rPr>
              <a:t>test statistic (</a:t>
            </a:r>
            <a:r>
              <a:rPr lang="en-US" sz="1200" b="0" i="1"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 This is the test statistic calculated for the individual predictor variable. This is used to calculate the </a:t>
            </a:r>
            <a:r>
              <a:rPr lang="en-US" sz="1200" b="0" i="1" kern="1200" dirty="0">
                <a:solidFill>
                  <a:schemeClr val="tx1"/>
                </a:solidFill>
                <a:effectLst/>
                <a:latin typeface="+mn-lt"/>
                <a:ea typeface="+mn-ea"/>
                <a:cs typeface="+mn-cs"/>
              </a:rPr>
              <a:t>p</a:t>
            </a:r>
            <a:r>
              <a:rPr lang="en-US" sz="1200" b="0" i="0" kern="1200" dirty="0">
                <a:solidFill>
                  <a:schemeClr val="tx1"/>
                </a:solidFill>
                <a:effectLst/>
                <a:latin typeface="+mn-lt"/>
                <a:ea typeface="+mn-ea"/>
                <a:cs typeface="+mn-cs"/>
              </a:rPr>
              <a:t> value.</a:t>
            </a:r>
          </a:p>
          <a:p>
            <a:pPr fontAlgn="base"/>
            <a:endParaRPr lang="en-US" sz="12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en-US" sz="1200" b="0" i="0" kern="1200" dirty="0">
                <a:solidFill>
                  <a:schemeClr val="tx1"/>
                </a:solidFill>
                <a:effectLst/>
                <a:latin typeface="+mn-lt"/>
                <a:ea typeface="+mn-ea"/>
                <a:cs typeface="+mn-cs"/>
              </a:rPr>
              <a:t>The last symbol is the probability</a:t>
            </a:r>
            <a:r>
              <a:rPr lang="en-US" sz="1200" b="0" i="0" kern="1200" baseline="0" dirty="0">
                <a:solidFill>
                  <a:schemeClr val="tx1"/>
                </a:solidFill>
                <a:effectLst/>
                <a:latin typeface="+mn-lt"/>
                <a:ea typeface="+mn-ea"/>
                <a:cs typeface="+mn-cs"/>
              </a:rPr>
              <a:t> level </a:t>
            </a:r>
            <a:r>
              <a:rPr lang="en-US" sz="1200" b="0" i="0" kern="1200" dirty="0">
                <a:solidFill>
                  <a:schemeClr val="tx1"/>
                </a:solidFill>
                <a:effectLst/>
                <a:latin typeface="+mn-lt"/>
                <a:ea typeface="+mn-ea"/>
                <a:cs typeface="+mn-cs"/>
              </a:rPr>
              <a:t>(</a:t>
            </a:r>
            <a:r>
              <a:rPr lang="en-US" sz="1200" b="0" i="1" kern="1200" dirty="0">
                <a:solidFill>
                  <a:schemeClr val="tx1"/>
                </a:solidFill>
                <a:effectLst/>
                <a:latin typeface="+mn-lt"/>
                <a:ea typeface="+mn-ea"/>
                <a:cs typeface="+mn-cs"/>
              </a:rPr>
              <a:t>p</a:t>
            </a:r>
            <a:r>
              <a:rPr lang="en-US" sz="1200" b="0" i="0" kern="1200" dirty="0">
                <a:solidFill>
                  <a:schemeClr val="tx1"/>
                </a:solidFill>
                <a:effectLst/>
                <a:latin typeface="+mn-lt"/>
                <a:ea typeface="+mn-ea"/>
                <a:cs typeface="+mn-cs"/>
              </a:rPr>
              <a:t>). This tells whether or not an individual variable significantly predict</a:t>
            </a:r>
            <a:r>
              <a:rPr lang="en-US" sz="1200" b="0" i="0" kern="1200" baseline="0" dirty="0">
                <a:solidFill>
                  <a:schemeClr val="tx1"/>
                </a:solidFill>
                <a:effectLst/>
                <a:latin typeface="+mn-lt"/>
                <a:ea typeface="+mn-ea"/>
                <a:cs typeface="+mn-cs"/>
              </a:rPr>
              <a:t>s performance on the 2017 MAP Growth Reading assessment</a:t>
            </a:r>
            <a:r>
              <a:rPr lang="en-US" sz="1200" b="0" i="0" kern="1200" dirty="0">
                <a:solidFill>
                  <a:schemeClr val="tx1"/>
                </a:solidFill>
                <a:effectLst/>
                <a:latin typeface="+mn-lt"/>
                <a:ea typeface="+mn-ea"/>
                <a:cs typeface="+mn-cs"/>
              </a:rPr>
              <a:t>. You can have a significant model, but a non-significant predictor variable, as shown with </a:t>
            </a:r>
            <a:r>
              <a:rPr lang="en-US" sz="1200" b="0" i="0" kern="1200" baseline="0" dirty="0">
                <a:solidFill>
                  <a:schemeClr val="tx1"/>
                </a:solidFill>
                <a:effectLst/>
                <a:latin typeface="+mn-lt"/>
                <a:ea typeface="+mn-ea"/>
                <a:cs typeface="+mn-cs"/>
              </a:rPr>
              <a:t>Hispanic, Other, AVG Exam ELA,  </a:t>
            </a:r>
            <a:r>
              <a:rPr lang="en-US" sz="1200" b="0" i="0" kern="1200" baseline="0" dirty="0" err="1">
                <a:solidFill>
                  <a:schemeClr val="tx1"/>
                </a:solidFill>
                <a:effectLst/>
                <a:latin typeface="+mn-lt"/>
                <a:ea typeface="+mn-ea"/>
                <a:cs typeface="+mn-cs"/>
              </a:rPr>
              <a:t>MaleExamScore</a:t>
            </a:r>
            <a:r>
              <a:rPr lang="en-US" sz="1200" b="0" i="0" kern="1200" baseline="0" dirty="0">
                <a:solidFill>
                  <a:schemeClr val="tx1"/>
                </a:solidFill>
                <a:effectLst/>
                <a:latin typeface="+mn-lt"/>
                <a:ea typeface="+mn-ea"/>
                <a:cs typeface="+mn-cs"/>
              </a:rPr>
              <a:t>, and </a:t>
            </a:r>
            <a:r>
              <a:rPr lang="en-US" sz="1200" b="0" i="0" kern="1200" baseline="0" dirty="0" err="1">
                <a:solidFill>
                  <a:schemeClr val="tx1"/>
                </a:solidFill>
                <a:effectLst/>
                <a:latin typeface="+mn-lt"/>
                <a:ea typeface="+mn-ea"/>
                <a:cs typeface="+mn-cs"/>
              </a:rPr>
              <a:t>OtherExam</a:t>
            </a:r>
            <a:r>
              <a:rPr lang="en-US" sz="1200" b="0" i="0" kern="1200" baseline="0" dirty="0">
                <a:solidFill>
                  <a:schemeClr val="tx1"/>
                </a:solidFill>
                <a:effectLst/>
                <a:latin typeface="+mn-lt"/>
                <a:ea typeface="+mn-ea"/>
                <a:cs typeface="+mn-cs"/>
              </a:rPr>
              <a:t> Score.</a:t>
            </a:r>
            <a:endParaRPr lang="en-US" sz="1200" b="0" i="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72F0245B-8B45-4A19-A5E4-29E9C4FAD229}" type="slidenum">
              <a:rPr lang="en-US" smtClean="0"/>
              <a:t>7</a:t>
            </a:fld>
            <a:endParaRPr lang="en-US"/>
          </a:p>
        </p:txBody>
      </p:sp>
    </p:spTree>
    <p:extLst>
      <p:ext uri="{BB962C8B-B14F-4D97-AF65-F5344CB8AC3E}">
        <p14:creationId xmlns:p14="http://schemas.microsoft.com/office/powerpoint/2010/main" val="3714083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7831DE-BB06-4C6A-9708-4208F1C3BFA4}" type="slidenum">
              <a:rPr lang="en-US" smtClean="0"/>
              <a:t>11</a:t>
            </a:fld>
            <a:endParaRPr lang="en-US"/>
          </a:p>
        </p:txBody>
      </p:sp>
    </p:spTree>
    <p:extLst>
      <p:ext uri="{BB962C8B-B14F-4D97-AF65-F5344CB8AC3E}">
        <p14:creationId xmlns:p14="http://schemas.microsoft.com/office/powerpoint/2010/main" val="1739640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of credits attempted (all semester and summer</a:t>
            </a:r>
            <a:r>
              <a:rPr lang="en-US" baseline="0" dirty="0"/>
              <a:t> courses are worth 0.5 credits), # of credits attained</a:t>
            </a:r>
            <a:endParaRPr lang="en-US" dirty="0"/>
          </a:p>
        </p:txBody>
      </p:sp>
      <p:sp>
        <p:nvSpPr>
          <p:cNvPr id="4" name="Slide Number Placeholder 3"/>
          <p:cNvSpPr>
            <a:spLocks noGrp="1"/>
          </p:cNvSpPr>
          <p:nvPr>
            <p:ph type="sldNum" sz="quarter" idx="10"/>
          </p:nvPr>
        </p:nvSpPr>
        <p:spPr/>
        <p:txBody>
          <a:bodyPr/>
          <a:lstStyle/>
          <a:p>
            <a:fld id="{16C35CBD-6304-43C2-BDF1-7B747AB03B39}" type="slidenum">
              <a:rPr lang="en-US" smtClean="0"/>
              <a:t>12</a:t>
            </a:fld>
            <a:endParaRPr lang="en-US"/>
          </a:p>
        </p:txBody>
      </p:sp>
    </p:spTree>
    <p:extLst>
      <p:ext uri="{BB962C8B-B14F-4D97-AF65-F5344CB8AC3E}">
        <p14:creationId xmlns:p14="http://schemas.microsoft.com/office/powerpoint/2010/main" val="611139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of credits attempted (all semester and summer</a:t>
            </a:r>
            <a:r>
              <a:rPr lang="en-US" baseline="0" dirty="0"/>
              <a:t> courses are worth 0.5 credits), # of credits attained</a:t>
            </a:r>
            <a:endParaRPr lang="en-US" dirty="0"/>
          </a:p>
        </p:txBody>
      </p:sp>
      <p:sp>
        <p:nvSpPr>
          <p:cNvPr id="4" name="Slide Number Placeholder 3"/>
          <p:cNvSpPr>
            <a:spLocks noGrp="1"/>
          </p:cNvSpPr>
          <p:nvPr>
            <p:ph type="sldNum" sz="quarter" idx="10"/>
          </p:nvPr>
        </p:nvSpPr>
        <p:spPr/>
        <p:txBody>
          <a:bodyPr/>
          <a:lstStyle/>
          <a:p>
            <a:fld id="{16C35CBD-6304-43C2-BDF1-7B747AB03B39}" type="slidenum">
              <a:rPr lang="en-US" smtClean="0"/>
              <a:t>13</a:t>
            </a:fld>
            <a:endParaRPr lang="en-US"/>
          </a:p>
        </p:txBody>
      </p:sp>
    </p:spTree>
    <p:extLst>
      <p:ext uri="{BB962C8B-B14F-4D97-AF65-F5344CB8AC3E}">
        <p14:creationId xmlns:p14="http://schemas.microsoft.com/office/powerpoint/2010/main" val="172493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of credits attempted (all semester and summer</a:t>
            </a:r>
            <a:r>
              <a:rPr lang="en-US" baseline="0" dirty="0"/>
              <a:t> courses are worth 0.5 credits), # of credits attained</a:t>
            </a:r>
            <a:endParaRPr lang="en-US" dirty="0"/>
          </a:p>
        </p:txBody>
      </p:sp>
      <p:sp>
        <p:nvSpPr>
          <p:cNvPr id="4" name="Slide Number Placeholder 3"/>
          <p:cNvSpPr>
            <a:spLocks noGrp="1"/>
          </p:cNvSpPr>
          <p:nvPr>
            <p:ph type="sldNum" sz="quarter" idx="10"/>
          </p:nvPr>
        </p:nvSpPr>
        <p:spPr/>
        <p:txBody>
          <a:bodyPr/>
          <a:lstStyle/>
          <a:p>
            <a:fld id="{16C35CBD-6304-43C2-BDF1-7B747AB03B39}" type="slidenum">
              <a:rPr lang="en-US" smtClean="0"/>
              <a:t>14</a:t>
            </a:fld>
            <a:endParaRPr lang="en-US"/>
          </a:p>
        </p:txBody>
      </p:sp>
    </p:spTree>
    <p:extLst>
      <p:ext uri="{BB962C8B-B14F-4D97-AF65-F5344CB8AC3E}">
        <p14:creationId xmlns:p14="http://schemas.microsoft.com/office/powerpoint/2010/main" val="168773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of credits attempted (all semester and summer</a:t>
            </a:r>
            <a:r>
              <a:rPr lang="en-US" baseline="0" dirty="0"/>
              <a:t> courses are worth 0.5 credits), # of credits attained</a:t>
            </a:r>
            <a:endParaRPr lang="en-US" dirty="0"/>
          </a:p>
        </p:txBody>
      </p:sp>
      <p:sp>
        <p:nvSpPr>
          <p:cNvPr id="4" name="Slide Number Placeholder 3"/>
          <p:cNvSpPr>
            <a:spLocks noGrp="1"/>
          </p:cNvSpPr>
          <p:nvPr>
            <p:ph type="sldNum" sz="quarter" idx="10"/>
          </p:nvPr>
        </p:nvSpPr>
        <p:spPr/>
        <p:txBody>
          <a:bodyPr/>
          <a:lstStyle/>
          <a:p>
            <a:fld id="{16C35CBD-6304-43C2-BDF1-7B747AB03B39}" type="slidenum">
              <a:rPr lang="en-US" smtClean="0"/>
              <a:t>15</a:t>
            </a:fld>
            <a:endParaRPr lang="en-US"/>
          </a:p>
        </p:txBody>
      </p:sp>
    </p:spTree>
    <p:extLst>
      <p:ext uri="{BB962C8B-B14F-4D97-AF65-F5344CB8AC3E}">
        <p14:creationId xmlns:p14="http://schemas.microsoft.com/office/powerpoint/2010/main" val="2613930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of credits attempted (all semester and summer</a:t>
            </a:r>
            <a:r>
              <a:rPr lang="en-US" baseline="0" dirty="0"/>
              <a:t> courses are worth 0.5 credits), # of credits attained</a:t>
            </a:r>
            <a:endParaRPr lang="en-US" dirty="0"/>
          </a:p>
        </p:txBody>
      </p:sp>
      <p:sp>
        <p:nvSpPr>
          <p:cNvPr id="4" name="Slide Number Placeholder 3"/>
          <p:cNvSpPr>
            <a:spLocks noGrp="1"/>
          </p:cNvSpPr>
          <p:nvPr>
            <p:ph type="sldNum" sz="quarter" idx="10"/>
          </p:nvPr>
        </p:nvSpPr>
        <p:spPr/>
        <p:txBody>
          <a:bodyPr/>
          <a:lstStyle/>
          <a:p>
            <a:fld id="{16C35CBD-6304-43C2-BDF1-7B747AB03B39}" type="slidenum">
              <a:rPr lang="en-US" smtClean="0"/>
              <a:t>16</a:t>
            </a:fld>
            <a:endParaRPr lang="en-US"/>
          </a:p>
        </p:txBody>
      </p:sp>
    </p:spTree>
    <p:extLst>
      <p:ext uri="{BB962C8B-B14F-4D97-AF65-F5344CB8AC3E}">
        <p14:creationId xmlns:p14="http://schemas.microsoft.com/office/powerpoint/2010/main" val="1060419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Master" Target="../slideMasters/slideMaster1.xml"/><Relationship Id="rId5" Type="http://schemas.openxmlformats.org/officeDocument/2006/relationships/image" Target="../media/image25.png"/><Relationship Id="rId4" Type="http://schemas.openxmlformats.org/officeDocument/2006/relationships/image" Target="../media/image24.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27038"/>
            <a:ext cx="9144000" cy="2387600"/>
          </a:xfrm>
        </p:spPr>
        <p:txBody>
          <a:bodyPr anchor="b"/>
          <a:lstStyle>
            <a:lvl1pPr algn="l">
              <a:defRPr sz="4000">
                <a:solidFill>
                  <a:schemeClr val="bg1">
                    <a:lumMod val="9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38200" y="2906713"/>
            <a:ext cx="9144000" cy="1655762"/>
          </a:xfrm>
        </p:spPr>
        <p:txBody>
          <a:bodyPr>
            <a:normAutofit/>
          </a:bodyPr>
          <a:lstStyle>
            <a:lvl1pPr marL="0" indent="0" algn="l">
              <a:buNone/>
              <a:defRPr sz="1800" b="1" cap="all" baseline="0">
                <a:solidFill>
                  <a:srgbClr val="F78D2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9916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ogos">
    <p:spTree>
      <p:nvGrpSpPr>
        <p:cNvPr id="1" name=""/>
        <p:cNvGrpSpPr/>
        <p:nvPr/>
      </p:nvGrpSpPr>
      <p:grpSpPr>
        <a:xfrm>
          <a:off x="0" y="0"/>
          <a:ext cx="0" cy="0"/>
          <a:chOff x="0" y="0"/>
          <a:chExt cx="0" cy="0"/>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0673" y="1298329"/>
            <a:ext cx="4152900" cy="866775"/>
          </a:xfrm>
          <a:prstGeom prst="rect">
            <a:avLst/>
          </a:prstGeom>
        </p:spPr>
      </p:pic>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3338" y="1298329"/>
            <a:ext cx="4086225" cy="1040710"/>
          </a:xfrm>
          <a:prstGeom prst="rect">
            <a:avLst/>
          </a:prstGeom>
        </p:spPr>
      </p:pic>
      <p:sp>
        <p:nvSpPr>
          <p:cNvPr id="2" name="Rectangle 1"/>
          <p:cNvSpPr/>
          <p:nvPr/>
        </p:nvSpPr>
        <p:spPr>
          <a:xfrm>
            <a:off x="0" y="3419475"/>
            <a:ext cx="12192000" cy="3438525"/>
          </a:xfrm>
          <a:prstGeom prst="rect">
            <a:avLst/>
          </a:prstGeom>
          <a:solidFill>
            <a:srgbClr val="2E3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844" y="4559538"/>
            <a:ext cx="4135656" cy="87066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93337" y="4572261"/>
            <a:ext cx="4086226" cy="1078310"/>
          </a:xfrm>
          <a:prstGeom prst="rect">
            <a:avLst/>
          </a:prstGeom>
        </p:spPr>
      </p:pic>
    </p:spTree>
    <p:extLst>
      <p:ext uri="{BB962C8B-B14F-4D97-AF65-F5344CB8AC3E}">
        <p14:creationId xmlns:p14="http://schemas.microsoft.com/office/powerpoint/2010/main" val="412997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s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2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27038"/>
            <a:ext cx="9144000" cy="2387600"/>
          </a:xfrm>
        </p:spPr>
        <p:txBody>
          <a:bodyPr anchor="b"/>
          <a:lstStyle>
            <a:lvl1pPr algn="l">
              <a:defRPr sz="4000">
                <a:solidFill>
                  <a:srgbClr val="362580"/>
                </a:solidFill>
              </a:defRPr>
            </a:lvl1pPr>
          </a:lstStyle>
          <a:p>
            <a:r>
              <a:rPr lang="en-US"/>
              <a:t>Click to edit Master title style</a:t>
            </a:r>
            <a:endParaRPr lang="en-US" dirty="0"/>
          </a:p>
        </p:txBody>
      </p:sp>
      <p:sp>
        <p:nvSpPr>
          <p:cNvPr id="3" name="Subtitle 2"/>
          <p:cNvSpPr>
            <a:spLocks noGrp="1"/>
          </p:cNvSpPr>
          <p:nvPr>
            <p:ph type="subTitle" idx="1"/>
          </p:nvPr>
        </p:nvSpPr>
        <p:spPr>
          <a:xfrm>
            <a:off x="838200" y="2906713"/>
            <a:ext cx="9144000" cy="1655762"/>
          </a:xfrm>
        </p:spPr>
        <p:txBody>
          <a:bodyPr>
            <a:normAutofit/>
          </a:bodyPr>
          <a:lstStyle>
            <a:lvl1pPr marL="0" indent="0" algn="l">
              <a:buNone/>
              <a:defRPr sz="1800" b="1" cap="all" baseline="0">
                <a:solidFill>
                  <a:srgbClr val="6E7075"/>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66243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281113"/>
            <a:ext cx="10515600" cy="2852737"/>
          </a:xfrm>
        </p:spPr>
        <p:txBody>
          <a:bodyPr anchor="b"/>
          <a:lstStyle>
            <a:lvl1pPr algn="r">
              <a:defRPr sz="4000">
                <a:solidFill>
                  <a:schemeClr val="bg1">
                    <a:lumMod val="9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4160838"/>
            <a:ext cx="10515600" cy="1500187"/>
          </a:xfrm>
        </p:spPr>
        <p:txBody>
          <a:bodyPr>
            <a:normAutofit/>
          </a:bodyPr>
          <a:lstStyle>
            <a:lvl1pPr marL="0" indent="0" algn="r">
              <a:buNone/>
              <a:defRPr sz="1800" b="1" cap="all" baseline="0">
                <a:solidFill>
                  <a:srgbClr val="F78D2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28127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ngle column 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ubtitle 2"/>
          <p:cNvSpPr>
            <a:spLocks noGrp="1"/>
          </p:cNvSpPr>
          <p:nvPr>
            <p:ph type="subTitle" idx="10"/>
          </p:nvPr>
        </p:nvSpPr>
        <p:spPr>
          <a:xfrm>
            <a:off x="6886574" y="373063"/>
            <a:ext cx="4467225" cy="407988"/>
          </a:xfrm>
        </p:spPr>
        <p:txBody>
          <a:bodyPr>
            <a:normAutofit/>
          </a:bodyPr>
          <a:lstStyle>
            <a:lvl1pPr marL="0" indent="0" algn="r">
              <a:buNone/>
              <a:defRPr sz="1600" b="1" cap="all" baseline="0">
                <a:solidFill>
                  <a:srgbClr val="F78D2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280989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ingle column 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95000"/>
                  </a:schemeClr>
                </a:solidFill>
              </a:defRPr>
            </a:lvl1pPr>
            <a:lvl2pPr>
              <a:defRPr>
                <a:solidFill>
                  <a:srgbClr val="F78D26"/>
                </a:solidFill>
              </a:defRPr>
            </a:lvl2pPr>
            <a:lvl3pPr>
              <a:defRPr>
                <a:solidFill>
                  <a:schemeClr val="bg1">
                    <a:lumMod val="85000"/>
                  </a:schemeClr>
                </a:solidFill>
              </a:defRPr>
            </a:lvl3pPr>
            <a:lvl4pPr>
              <a:defRPr>
                <a:solidFill>
                  <a:schemeClr val="bg1">
                    <a:lumMod val="85000"/>
                  </a:schemeClr>
                </a:solidFill>
              </a:defRPr>
            </a:lvl4pPr>
            <a:lvl5pPr>
              <a:defRPr>
                <a:solidFill>
                  <a:schemeClr val="bg1">
                    <a:lumMod val="8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p:cNvSpPr>
            <a:spLocks noGrp="1"/>
          </p:cNvSpPr>
          <p:nvPr>
            <p:ph type="subTitle" idx="10"/>
          </p:nvPr>
        </p:nvSpPr>
        <p:spPr>
          <a:xfrm>
            <a:off x="6886574" y="373063"/>
            <a:ext cx="4467225" cy="407988"/>
          </a:xfrm>
        </p:spPr>
        <p:txBody>
          <a:bodyPr>
            <a:normAutofit/>
          </a:bodyPr>
          <a:lstStyle>
            <a:lvl1pPr marL="0" indent="0" algn="r">
              <a:buNone/>
              <a:defRPr sz="1600" b="1" cap="all" baseline="0">
                <a:solidFill>
                  <a:srgbClr val="F78D2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50756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lumn  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ubtitle 2"/>
          <p:cNvSpPr>
            <a:spLocks noGrp="1"/>
          </p:cNvSpPr>
          <p:nvPr>
            <p:ph type="subTitle" idx="10"/>
          </p:nvPr>
        </p:nvSpPr>
        <p:spPr>
          <a:xfrm>
            <a:off x="6886574" y="373063"/>
            <a:ext cx="4467225" cy="407988"/>
          </a:xfrm>
        </p:spPr>
        <p:txBody>
          <a:bodyPr>
            <a:normAutofit/>
          </a:bodyPr>
          <a:lstStyle>
            <a:lvl1pPr marL="0" indent="0" algn="r">
              <a:buNone/>
              <a:defRPr sz="1600" b="1" cap="all" baseline="0">
                <a:solidFill>
                  <a:srgbClr val="F78D2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851157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lumn 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bg1">
                    <a:lumMod val="95000"/>
                  </a:schemeClr>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bg1">
                    <a:lumMod val="95000"/>
                  </a:schemeClr>
                </a:solidFill>
              </a:defRPr>
            </a:lvl1pPr>
            <a:lvl2pPr>
              <a:defRPr>
                <a:solidFill>
                  <a:srgbClr val="F78D26"/>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bg1"/>
                </a:solidFill>
              </a:defRPr>
            </a:lvl1pPr>
            <a:lvl2pPr>
              <a:defRPr>
                <a:solidFill>
                  <a:srgbClr val="F78D26"/>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2"/>
          <p:cNvSpPr>
            <a:spLocks noGrp="1"/>
          </p:cNvSpPr>
          <p:nvPr>
            <p:ph type="subTitle" idx="10"/>
          </p:nvPr>
        </p:nvSpPr>
        <p:spPr>
          <a:xfrm>
            <a:off x="6886574" y="373063"/>
            <a:ext cx="4467225" cy="407988"/>
          </a:xfrm>
        </p:spPr>
        <p:txBody>
          <a:bodyPr>
            <a:normAutofit/>
          </a:bodyPr>
          <a:lstStyle>
            <a:lvl1pPr marL="0" indent="0" algn="r">
              <a:buNone/>
              <a:defRPr sz="1600" b="1" cap="all" baseline="0">
                <a:solidFill>
                  <a:srgbClr val="F78D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510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mage/Table Showcas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616" y="140387"/>
            <a:ext cx="11788346" cy="615950"/>
          </a:xfrm>
        </p:spPr>
        <p:txBody>
          <a:bodyPr/>
          <a:lstStyle>
            <a:lvl1pPr algn="ctr">
              <a:defRPr sz="2200" b="1" i="0" cap="all" baseline="0">
                <a:solidFill>
                  <a:srgbClr val="6E7075"/>
                </a:solidFill>
              </a:defRPr>
            </a:lvl1pPr>
          </a:lstStyle>
          <a:p>
            <a:r>
              <a:rPr lang="en-US"/>
              <a:t>Click to edit Master title style</a:t>
            </a:r>
            <a:endParaRPr lang="en-US" dirty="0"/>
          </a:p>
        </p:txBody>
      </p:sp>
    </p:spTree>
    <p:extLst>
      <p:ext uri="{BB962C8B-B14F-4D97-AF65-F5344CB8AC3E}">
        <p14:creationId xmlns:p14="http://schemas.microsoft.com/office/powerpoint/2010/main" val="4118213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cons and Swiffs">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999" y="1219150"/>
            <a:ext cx="1255038" cy="119479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00868" y="1332102"/>
            <a:ext cx="1189774" cy="96888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99658" y="1419004"/>
            <a:ext cx="1255036" cy="1114472"/>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87496" y="2910378"/>
            <a:ext cx="1174712" cy="1345398"/>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205" y="3099783"/>
            <a:ext cx="1189774" cy="1169694"/>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83099" y="1240422"/>
            <a:ext cx="1275116" cy="1280136"/>
          </a:xfrm>
          <a:prstGeom prst="rect">
            <a:avLst/>
          </a:prstGeom>
        </p:spPr>
      </p:pic>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76103" y="3191262"/>
            <a:ext cx="1189774" cy="913666"/>
          </a:xfrm>
          <a:prstGeom prst="rect">
            <a:avLst/>
          </a:prstGeom>
        </p:spPr>
      </p:pic>
      <p:pic>
        <p:nvPicPr>
          <p:cNvPr id="13" name="Pictur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86111" y="3164203"/>
            <a:ext cx="1189776" cy="938768"/>
          </a:xfrm>
          <a:prstGeom prst="rect">
            <a:avLst/>
          </a:prstGeom>
        </p:spPr>
      </p:pic>
      <p:pic>
        <p:nvPicPr>
          <p:cNvPr id="14" name="Picture 1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27532" y="1334614"/>
            <a:ext cx="1179732" cy="963866"/>
          </a:xfrm>
          <a:prstGeom prst="rect">
            <a:avLst/>
          </a:prstGeom>
        </p:spPr>
      </p:pic>
      <p:pic>
        <p:nvPicPr>
          <p:cNvPr id="15" name="Picture 1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946570" y="2855086"/>
            <a:ext cx="958848" cy="1345398"/>
          </a:xfrm>
          <a:prstGeom prst="rect">
            <a:avLst/>
          </a:prstGeom>
        </p:spPr>
      </p:pic>
      <p:pic>
        <p:nvPicPr>
          <p:cNvPr id="16" name="Pictur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123226" y="1221659"/>
            <a:ext cx="1189774" cy="1189774"/>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434695" y="1299471"/>
            <a:ext cx="737962" cy="1034150"/>
          </a:xfrm>
          <a:prstGeom prst="rect">
            <a:avLst/>
          </a:prstGeom>
        </p:spPr>
      </p:pic>
      <p:pic>
        <p:nvPicPr>
          <p:cNvPr id="18" name="Picture 1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660377" y="2902018"/>
            <a:ext cx="1326392" cy="1389124"/>
          </a:xfrm>
          <a:prstGeom prst="rect">
            <a:avLst/>
          </a:prstGeom>
        </p:spPr>
      </p:pic>
      <p:pic>
        <p:nvPicPr>
          <p:cNvPr id="21" name="Picture 20"/>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4292966"/>
            <a:ext cx="12192000" cy="1155700"/>
          </a:xfrm>
          <a:prstGeom prst="rect">
            <a:avLst/>
          </a:prstGeom>
        </p:spPr>
      </p:pic>
      <p:pic>
        <p:nvPicPr>
          <p:cNvPr id="22" name="Picture 2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5751898"/>
            <a:ext cx="12192000" cy="895350"/>
          </a:xfrm>
          <a:prstGeom prst="rect">
            <a:avLst/>
          </a:prstGeom>
        </p:spPr>
      </p:pic>
      <p:sp>
        <p:nvSpPr>
          <p:cNvPr id="23" name="TextBox 22"/>
          <p:cNvSpPr txBox="1"/>
          <p:nvPr/>
        </p:nvSpPr>
        <p:spPr>
          <a:xfrm>
            <a:off x="877363" y="148111"/>
            <a:ext cx="9869113" cy="707886"/>
          </a:xfrm>
          <a:prstGeom prst="rect">
            <a:avLst/>
          </a:prstGeom>
          <a:noFill/>
        </p:spPr>
        <p:txBody>
          <a:bodyPr wrap="none" rtlCol="0">
            <a:spAutoFit/>
          </a:bodyPr>
          <a:lstStyle/>
          <a:p>
            <a:pPr algn="ctr"/>
            <a:r>
              <a:rPr lang="en-US" sz="2000" b="1" cap="all" baseline="0" dirty="0">
                <a:solidFill>
                  <a:srgbClr val="FF0000"/>
                </a:solidFill>
                <a:latin typeface="+mj-lt"/>
              </a:rPr>
              <a:t>THE FOLLOWING 2 SLIDES ARE IMAGES FOR USE IN YOUR PRESENTATIONS.</a:t>
            </a:r>
          </a:p>
          <a:p>
            <a:pPr algn="ctr"/>
            <a:r>
              <a:rPr lang="en-US" sz="2000" b="1" cap="all" baseline="0" dirty="0">
                <a:solidFill>
                  <a:srgbClr val="FF0000"/>
                </a:solidFill>
                <a:latin typeface="+mj-lt"/>
              </a:rPr>
              <a:t>PLEASE DELETE THESE SLIDES BEFORE SAVING YOUR FINAL VERSION.</a:t>
            </a:r>
          </a:p>
        </p:txBody>
      </p:sp>
    </p:spTree>
    <p:extLst>
      <p:ext uri="{BB962C8B-B14F-4D97-AF65-F5344CB8AC3E}">
        <p14:creationId xmlns:p14="http://schemas.microsoft.com/office/powerpoint/2010/main" val="5057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199" y="165101"/>
            <a:ext cx="5362575" cy="615950"/>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rgbClr val="6E7075"/>
                </a:solidFill>
                <a:latin typeface="Arial" panose="020B0604020202020204" pitchFamily="34" charset="0"/>
                <a:cs typeface="Arial" panose="020B0604020202020204" pitchFamily="34" charset="0"/>
              </a:defRPr>
            </a:lvl1pPr>
          </a:lstStyle>
          <a:p>
            <a:fld id="{44ECA945-5186-4A41-8A09-B0DF003689A4}" type="datetimeFigureOut">
              <a:rPr lang="en-US" smtClean="0"/>
              <a:pPr/>
              <a:t>9/18/2020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rgbClr val="6E7075"/>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rgbClr val="6E7075"/>
                </a:solidFill>
                <a:latin typeface="Arial" panose="020B0604020202020204" pitchFamily="34" charset="0"/>
                <a:cs typeface="Arial" panose="020B0604020202020204" pitchFamily="34" charset="0"/>
              </a:defRPr>
            </a:lvl1pPr>
          </a:lstStyle>
          <a:p>
            <a:fld id="{82EF54BD-F0B9-4474-9849-83BA5C05CA05}" type="slidenum">
              <a:rPr lang="en-US" smtClean="0"/>
              <a:pPr/>
              <a:t>‹#›</a:t>
            </a:fld>
            <a:endParaRPr lang="en-US"/>
          </a:p>
        </p:txBody>
      </p:sp>
    </p:spTree>
    <p:extLst>
      <p:ext uri="{BB962C8B-B14F-4D97-AF65-F5344CB8AC3E}">
        <p14:creationId xmlns:p14="http://schemas.microsoft.com/office/powerpoint/2010/main" val="1701542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0" r:id="rId4"/>
    <p:sldLayoutId id="2147483661" r:id="rId5"/>
    <p:sldLayoutId id="2147483652" r:id="rId6"/>
    <p:sldLayoutId id="2147483662" r:id="rId7"/>
    <p:sldLayoutId id="2147483663" r:id="rId8"/>
    <p:sldLayoutId id="2147483664" r:id="rId9"/>
    <p:sldLayoutId id="2147483665" r:id="rId10"/>
    <p:sldLayoutId id="2147483656" r:id="rId11"/>
  </p:sldLayoutIdLst>
  <p:txStyles>
    <p:titleStyle>
      <a:lvl1pPr algn="l" defTabSz="914400" rtl="0" eaLnBrk="1" latinLnBrk="0" hangingPunct="1">
        <a:lnSpc>
          <a:spcPct val="90000"/>
        </a:lnSpc>
        <a:spcBef>
          <a:spcPct val="0"/>
        </a:spcBef>
        <a:buNone/>
        <a:defRPr sz="3600" kern="1200">
          <a:solidFill>
            <a:srgbClr val="36258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6258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6E707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Edgenuity Student Performance</a:t>
            </a:r>
          </a:p>
        </p:txBody>
      </p:sp>
      <p:sp>
        <p:nvSpPr>
          <p:cNvPr id="3" name="Subtitle 2"/>
          <p:cNvSpPr>
            <a:spLocks noGrp="1"/>
          </p:cNvSpPr>
          <p:nvPr>
            <p:ph type="subTitle" idx="1"/>
          </p:nvPr>
        </p:nvSpPr>
        <p:spPr/>
        <p:txBody>
          <a:bodyPr/>
          <a:lstStyle/>
          <a:p>
            <a:r>
              <a:rPr lang="en-US" dirty="0"/>
              <a:t>By demographic group</a:t>
            </a:r>
          </a:p>
        </p:txBody>
      </p:sp>
    </p:spTree>
    <p:extLst>
      <p:ext uri="{BB962C8B-B14F-4D97-AF65-F5344CB8AC3E}">
        <p14:creationId xmlns:p14="http://schemas.microsoft.com/office/powerpoint/2010/main" val="230641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CEDD-B7F0-4CCE-B4FD-A2476ECD7406}"/>
              </a:ext>
            </a:extLst>
          </p:cNvPr>
          <p:cNvSpPr>
            <a:spLocks noGrp="1"/>
          </p:cNvSpPr>
          <p:nvPr>
            <p:ph type="title"/>
          </p:nvPr>
        </p:nvSpPr>
        <p:spPr/>
        <p:txBody>
          <a:bodyPr/>
          <a:lstStyle/>
          <a:p>
            <a:r>
              <a:rPr lang="en-US" dirty="0"/>
              <a:t>Central Community Schools</a:t>
            </a:r>
          </a:p>
        </p:txBody>
      </p:sp>
      <p:sp>
        <p:nvSpPr>
          <p:cNvPr id="4" name="Subtitle 3">
            <a:extLst>
              <a:ext uri="{FF2B5EF4-FFF2-40B4-BE49-F238E27FC236}">
                <a16:creationId xmlns:a16="http://schemas.microsoft.com/office/drawing/2014/main" id="{54CE0349-74CD-4BDC-8170-65AD9C333613}"/>
              </a:ext>
            </a:extLst>
          </p:cNvPr>
          <p:cNvSpPr>
            <a:spLocks noGrp="1"/>
          </p:cNvSpPr>
          <p:nvPr>
            <p:ph type="subTitle" idx="10"/>
          </p:nvPr>
        </p:nvSpPr>
        <p:spPr/>
        <p:txBody>
          <a:bodyPr/>
          <a:lstStyle/>
          <a:p>
            <a:r>
              <a:rPr lang="en-US" dirty="0"/>
              <a:t>ACT </a:t>
            </a:r>
            <a:r>
              <a:rPr lang="en-US" dirty="0" err="1"/>
              <a:t>WOrkkeys</a:t>
            </a:r>
            <a:endParaRPr lang="en-US" dirty="0"/>
          </a:p>
        </p:txBody>
      </p:sp>
      <p:graphicFrame>
        <p:nvGraphicFramePr>
          <p:cNvPr id="5" name="Content Placeholder 4">
            <a:extLst>
              <a:ext uri="{FF2B5EF4-FFF2-40B4-BE49-F238E27FC236}">
                <a16:creationId xmlns:a16="http://schemas.microsoft.com/office/drawing/2014/main" id="{59CF57D7-BAC5-4EBD-8471-BC1DD14FF4AD}"/>
              </a:ext>
            </a:extLst>
          </p:cNvPr>
          <p:cNvGraphicFramePr>
            <a:graphicFrameLocks noGrp="1"/>
          </p:cNvGraphicFramePr>
          <p:nvPr>
            <p:ph idx="1"/>
            <p:extLst>
              <p:ext uri="{D42A27DB-BD31-4B8C-83A1-F6EECF244321}">
                <p14:modId xmlns:p14="http://schemas.microsoft.com/office/powerpoint/2010/main" val="2487551894"/>
              </p:ext>
            </p:extLst>
          </p:nvPr>
        </p:nvGraphicFramePr>
        <p:xfrm>
          <a:off x="838199" y="1059271"/>
          <a:ext cx="6686682" cy="5280025"/>
        </p:xfrm>
        <a:graphic>
          <a:graphicData uri="http://schemas.openxmlformats.org/drawingml/2006/table">
            <a:tbl>
              <a:tblPr firstRow="1" lastRow="1">
                <a:tableStyleId>{17292A2E-F333-43FB-9621-5CBBE7FDCDCB}</a:tableStyleId>
              </a:tblPr>
              <a:tblGrid>
                <a:gridCol w="745867">
                  <a:extLst>
                    <a:ext uri="{9D8B030D-6E8A-4147-A177-3AD203B41FA5}">
                      <a16:colId xmlns:a16="http://schemas.microsoft.com/office/drawing/2014/main" val="1411362241"/>
                    </a:ext>
                  </a:extLst>
                </a:gridCol>
                <a:gridCol w="1843207">
                  <a:extLst>
                    <a:ext uri="{9D8B030D-6E8A-4147-A177-3AD203B41FA5}">
                      <a16:colId xmlns:a16="http://schemas.microsoft.com/office/drawing/2014/main" val="1094531240"/>
                    </a:ext>
                  </a:extLst>
                </a:gridCol>
                <a:gridCol w="484844">
                  <a:extLst>
                    <a:ext uri="{9D8B030D-6E8A-4147-A177-3AD203B41FA5}">
                      <a16:colId xmlns:a16="http://schemas.microsoft.com/office/drawing/2014/main" val="3402268201"/>
                    </a:ext>
                  </a:extLst>
                </a:gridCol>
                <a:gridCol w="835010">
                  <a:extLst>
                    <a:ext uri="{9D8B030D-6E8A-4147-A177-3AD203B41FA5}">
                      <a16:colId xmlns:a16="http://schemas.microsoft.com/office/drawing/2014/main" val="3239878717"/>
                    </a:ext>
                  </a:extLst>
                </a:gridCol>
                <a:gridCol w="151514">
                  <a:extLst>
                    <a:ext uri="{9D8B030D-6E8A-4147-A177-3AD203B41FA5}">
                      <a16:colId xmlns:a16="http://schemas.microsoft.com/office/drawing/2014/main" val="3328437850"/>
                    </a:ext>
                  </a:extLst>
                </a:gridCol>
                <a:gridCol w="390568">
                  <a:extLst>
                    <a:ext uri="{9D8B030D-6E8A-4147-A177-3AD203B41FA5}">
                      <a16:colId xmlns:a16="http://schemas.microsoft.com/office/drawing/2014/main" val="3547951266"/>
                    </a:ext>
                  </a:extLst>
                </a:gridCol>
                <a:gridCol w="902349">
                  <a:extLst>
                    <a:ext uri="{9D8B030D-6E8A-4147-A177-3AD203B41FA5}">
                      <a16:colId xmlns:a16="http://schemas.microsoft.com/office/drawing/2014/main" val="835756567"/>
                    </a:ext>
                  </a:extLst>
                </a:gridCol>
                <a:gridCol w="121211">
                  <a:extLst>
                    <a:ext uri="{9D8B030D-6E8A-4147-A177-3AD203B41FA5}">
                      <a16:colId xmlns:a16="http://schemas.microsoft.com/office/drawing/2014/main" val="2766284473"/>
                    </a:ext>
                  </a:extLst>
                </a:gridCol>
                <a:gridCol w="377102">
                  <a:extLst>
                    <a:ext uri="{9D8B030D-6E8A-4147-A177-3AD203B41FA5}">
                      <a16:colId xmlns:a16="http://schemas.microsoft.com/office/drawing/2014/main" val="3550688344"/>
                    </a:ext>
                  </a:extLst>
                </a:gridCol>
                <a:gridCol w="835010">
                  <a:extLst>
                    <a:ext uri="{9D8B030D-6E8A-4147-A177-3AD203B41FA5}">
                      <a16:colId xmlns:a16="http://schemas.microsoft.com/office/drawing/2014/main" val="1729642375"/>
                    </a:ext>
                  </a:extLst>
                </a:gridCol>
              </a:tblGrid>
              <a:tr h="190500">
                <a:tc>
                  <a:txBody>
                    <a:bodyPr/>
                    <a:lstStyle/>
                    <a:p>
                      <a:pPr algn="l" fontAlgn="b"/>
                      <a:r>
                        <a:rPr lang="en-US" sz="1100" u="none" strike="noStrike">
                          <a:effectLst/>
                        </a:rPr>
                        <a:t> </a:t>
                      </a:r>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mj-lt"/>
                      </a:endParaRPr>
                    </a:p>
                  </a:txBody>
                  <a:tcPr marL="9525" marR="9525" marT="9525" marB="0" anchor="b"/>
                </a:tc>
                <a:tc gridSpan="2">
                  <a:txBody>
                    <a:bodyPr/>
                    <a:lstStyle/>
                    <a:p>
                      <a:pPr algn="ctr" fontAlgn="b"/>
                      <a:r>
                        <a:rPr lang="en-US" sz="1100" u="none" strike="noStrike" dirty="0">
                          <a:effectLst/>
                        </a:rPr>
                        <a:t>Applied </a:t>
                      </a:r>
                    </a:p>
                    <a:p>
                      <a:pPr algn="ctr" fontAlgn="b"/>
                      <a:r>
                        <a:rPr lang="en-US" sz="1100" u="none" strike="noStrike" dirty="0">
                          <a:effectLst/>
                        </a:rPr>
                        <a:t>Math</a:t>
                      </a:r>
                      <a:endParaRPr lang="en-US" sz="1100" b="1" i="0" u="none" strike="noStrike" dirty="0">
                        <a:solidFill>
                          <a:srgbClr val="000000"/>
                        </a:solidFill>
                        <a:effectLst/>
                        <a:latin typeface="+mj-lt"/>
                      </a:endParaRPr>
                    </a:p>
                  </a:txBody>
                  <a:tcPr marL="9525" marR="9525" marT="9525" marB="0" anchor="b"/>
                </a:tc>
                <a:tc hMerge="1">
                  <a:txBody>
                    <a:bodyPr/>
                    <a:lstStyle/>
                    <a:p>
                      <a:endParaRPr lang="en-US"/>
                    </a:p>
                  </a:txBody>
                  <a:tcPr/>
                </a:tc>
                <a:tc>
                  <a:txBody>
                    <a:bodyPr/>
                    <a:lstStyle/>
                    <a:p>
                      <a:pPr algn="l" fontAlgn="b"/>
                      <a:r>
                        <a:rPr lang="en-US" sz="1100" u="none" strike="noStrike">
                          <a:effectLst/>
                        </a:rPr>
                        <a:t> </a:t>
                      </a:r>
                      <a:endParaRPr lang="en-US" sz="1100" b="0" i="0" u="none" strike="noStrike">
                        <a:solidFill>
                          <a:srgbClr val="000000"/>
                        </a:solidFill>
                        <a:effectLst/>
                        <a:latin typeface="+mj-lt"/>
                      </a:endParaRPr>
                    </a:p>
                  </a:txBody>
                  <a:tcPr marL="9525" marR="9525" marT="9525" marB="0" anchor="b"/>
                </a:tc>
                <a:tc gridSpan="2">
                  <a:txBody>
                    <a:bodyPr/>
                    <a:lstStyle/>
                    <a:p>
                      <a:pPr algn="ctr" fontAlgn="b"/>
                      <a:r>
                        <a:rPr lang="en-US" sz="1100" u="none" strike="noStrike" dirty="0">
                          <a:effectLst/>
                        </a:rPr>
                        <a:t>Workplace Documents</a:t>
                      </a:r>
                      <a:endParaRPr lang="en-US" sz="1100" b="1" i="0" u="none" strike="noStrike" dirty="0">
                        <a:solidFill>
                          <a:srgbClr val="000000"/>
                        </a:solidFill>
                        <a:effectLst/>
                        <a:latin typeface="+mj-lt"/>
                      </a:endParaRPr>
                    </a:p>
                  </a:txBody>
                  <a:tcPr marL="9525" marR="9525" marT="9525" marB="0" anchor="b"/>
                </a:tc>
                <a:tc hMerge="1">
                  <a:txBody>
                    <a:bodyPr/>
                    <a:lstStyle/>
                    <a:p>
                      <a:endParaRPr lang="en-US"/>
                    </a:p>
                  </a:txBody>
                  <a:tcPr/>
                </a:tc>
                <a:tc>
                  <a:txBody>
                    <a:bodyPr/>
                    <a:lstStyle/>
                    <a:p>
                      <a:pPr algn="l" fontAlgn="b"/>
                      <a:r>
                        <a:rPr lang="en-US" sz="1100" u="none" strike="noStrike">
                          <a:effectLst/>
                        </a:rPr>
                        <a:t> </a:t>
                      </a:r>
                      <a:endParaRPr lang="en-US" sz="1100" b="1" i="0" u="none" strike="noStrike">
                        <a:solidFill>
                          <a:srgbClr val="000000"/>
                        </a:solidFill>
                        <a:effectLst/>
                        <a:latin typeface="+mj-lt"/>
                      </a:endParaRPr>
                    </a:p>
                  </a:txBody>
                  <a:tcPr marL="9525" marR="9525" marT="9525" marB="0" anchor="b"/>
                </a:tc>
                <a:tc gridSpan="2">
                  <a:txBody>
                    <a:bodyPr/>
                    <a:lstStyle/>
                    <a:p>
                      <a:pPr algn="ctr" fontAlgn="b"/>
                      <a:r>
                        <a:rPr lang="en-US" sz="1100" u="none" strike="noStrike" dirty="0">
                          <a:effectLst/>
                        </a:rPr>
                        <a:t>Graphic </a:t>
                      </a:r>
                    </a:p>
                    <a:p>
                      <a:pPr algn="ctr" fontAlgn="b"/>
                      <a:r>
                        <a:rPr lang="en-US" sz="1100" u="none" strike="noStrike" dirty="0">
                          <a:effectLst/>
                        </a:rPr>
                        <a:t>Literacy</a:t>
                      </a:r>
                      <a:endParaRPr lang="en-US" sz="1100" b="1" i="0" u="none" strike="noStrike" dirty="0">
                        <a:solidFill>
                          <a:srgbClr val="000000"/>
                        </a:solidFill>
                        <a:effectLst/>
                        <a:latin typeface="+mj-lt"/>
                      </a:endParaRPr>
                    </a:p>
                  </a:txBody>
                  <a:tcPr marL="9525" marR="9525" marT="9525" marB="0" anchor="b"/>
                </a:tc>
                <a:tc hMerge="1">
                  <a:txBody>
                    <a:bodyPr/>
                    <a:lstStyle/>
                    <a:p>
                      <a:endParaRPr lang="en-US"/>
                    </a:p>
                  </a:txBody>
                  <a:tcPr/>
                </a:tc>
                <a:extLst>
                  <a:ext uri="{0D108BD9-81ED-4DB2-BD59-A6C34878D82A}">
                    <a16:rowId xmlns:a16="http://schemas.microsoft.com/office/drawing/2014/main" val="4256958064"/>
                  </a:ext>
                </a:extLst>
              </a:tr>
              <a:tr h="233680">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solidFill>
                  </a:tcPr>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solidFill>
                  </a:tcPr>
                </a:tc>
                <a:tc>
                  <a:txBody>
                    <a:bodyPr/>
                    <a:lstStyle/>
                    <a:p>
                      <a:pPr algn="ctr" fontAlgn="b"/>
                      <a:r>
                        <a:rPr lang="en-US" sz="1100" b="1" u="none" strike="noStrike" dirty="0">
                          <a:solidFill>
                            <a:schemeClr val="bg1"/>
                          </a:solidFill>
                          <a:effectLst/>
                        </a:rPr>
                        <a:t>n</a:t>
                      </a:r>
                      <a:endParaRPr lang="en-US" sz="1100" b="1" i="1" u="none" strike="noStrike" dirty="0">
                        <a:solidFill>
                          <a:schemeClr val="bg1"/>
                        </a:solidFill>
                        <a:effectLst/>
                        <a:latin typeface="+mj-lt"/>
                      </a:endParaRPr>
                    </a:p>
                  </a:txBody>
                  <a:tcPr marL="9525" marR="9525" marT="9525" marB="0" anchor="b">
                    <a:solidFill>
                      <a:schemeClr val="accent4"/>
                    </a:solidFill>
                  </a:tcPr>
                </a:tc>
                <a:tc>
                  <a:txBody>
                    <a:bodyPr/>
                    <a:lstStyle/>
                    <a:p>
                      <a:pPr algn="ctr" fontAlgn="b"/>
                      <a:r>
                        <a:rPr lang="en-US" sz="1100" b="1" u="none" strike="noStrike" dirty="0">
                          <a:solidFill>
                            <a:schemeClr val="bg1"/>
                          </a:solidFill>
                          <a:effectLst/>
                        </a:rPr>
                        <a:t>Scale Score</a:t>
                      </a:r>
                      <a:endParaRPr lang="en-US" sz="1100" b="1" i="0" u="none" strike="noStrike" dirty="0">
                        <a:solidFill>
                          <a:schemeClr val="bg1"/>
                        </a:solidFill>
                        <a:effectLst/>
                        <a:latin typeface="+mj-lt"/>
                      </a:endParaRPr>
                    </a:p>
                  </a:txBody>
                  <a:tcPr marL="9525" marR="9525" marT="9525" marB="0" anchor="b">
                    <a:solidFill>
                      <a:schemeClr val="accent4"/>
                    </a:solidFill>
                  </a:tcPr>
                </a:tc>
                <a:tc>
                  <a:txBody>
                    <a:bodyPr/>
                    <a:lstStyle/>
                    <a:p>
                      <a:pPr algn="l" fontAlgn="b"/>
                      <a:endParaRPr lang="en-US" sz="1100" b="1" i="0" u="none" strike="noStrike" dirty="0">
                        <a:solidFill>
                          <a:schemeClr val="bg1"/>
                        </a:solidFill>
                        <a:effectLst/>
                        <a:latin typeface="+mj-lt"/>
                      </a:endParaRPr>
                    </a:p>
                  </a:txBody>
                  <a:tcPr marL="9525" marR="9525" marT="9525" marB="0" anchor="b">
                    <a:solidFill>
                      <a:schemeClr val="accent4"/>
                    </a:solidFill>
                  </a:tcPr>
                </a:tc>
                <a:tc>
                  <a:txBody>
                    <a:bodyPr/>
                    <a:lstStyle/>
                    <a:p>
                      <a:pPr algn="ctr" fontAlgn="b"/>
                      <a:r>
                        <a:rPr lang="en-US" sz="1100" b="1" u="none" strike="noStrike" dirty="0">
                          <a:solidFill>
                            <a:schemeClr val="bg1"/>
                          </a:solidFill>
                          <a:effectLst/>
                        </a:rPr>
                        <a:t>n</a:t>
                      </a:r>
                      <a:endParaRPr lang="en-US" sz="1100" b="1" i="1" u="none" strike="noStrike" dirty="0">
                        <a:solidFill>
                          <a:schemeClr val="bg1"/>
                        </a:solidFill>
                        <a:effectLst/>
                        <a:latin typeface="+mj-lt"/>
                      </a:endParaRPr>
                    </a:p>
                  </a:txBody>
                  <a:tcPr marL="9525" marR="9525" marT="9525" marB="0" anchor="b">
                    <a:solidFill>
                      <a:schemeClr val="accent4"/>
                    </a:solidFill>
                  </a:tcPr>
                </a:tc>
                <a:tc>
                  <a:txBody>
                    <a:bodyPr/>
                    <a:lstStyle/>
                    <a:p>
                      <a:pPr algn="ctr" fontAlgn="b"/>
                      <a:r>
                        <a:rPr lang="en-US" sz="1100" b="1" u="none" strike="noStrike" dirty="0">
                          <a:solidFill>
                            <a:schemeClr val="bg1"/>
                          </a:solidFill>
                          <a:effectLst/>
                        </a:rPr>
                        <a:t>Scale Score</a:t>
                      </a:r>
                      <a:endParaRPr lang="en-US" sz="1100" b="1" i="0" u="none" strike="noStrike" dirty="0">
                        <a:solidFill>
                          <a:schemeClr val="bg1"/>
                        </a:solidFill>
                        <a:effectLst/>
                        <a:latin typeface="+mj-lt"/>
                      </a:endParaRPr>
                    </a:p>
                  </a:txBody>
                  <a:tcPr marL="9525" marR="9525" marT="9525" marB="0" anchor="b">
                    <a:solidFill>
                      <a:schemeClr val="accent4"/>
                    </a:solidFill>
                  </a:tcPr>
                </a:tc>
                <a:tc>
                  <a:txBody>
                    <a:bodyPr/>
                    <a:lstStyle/>
                    <a:p>
                      <a:pPr algn="ctr" fontAlgn="b"/>
                      <a:endParaRPr lang="en-US" sz="1100" b="1" i="0" u="none" strike="noStrike" dirty="0">
                        <a:solidFill>
                          <a:schemeClr val="bg1"/>
                        </a:solidFill>
                        <a:effectLst/>
                        <a:latin typeface="+mj-lt"/>
                      </a:endParaRPr>
                    </a:p>
                  </a:txBody>
                  <a:tcPr marL="9525" marR="9525" marT="9525" marB="0" anchor="b">
                    <a:solidFill>
                      <a:schemeClr val="accent4"/>
                    </a:solidFill>
                  </a:tcPr>
                </a:tc>
                <a:tc>
                  <a:txBody>
                    <a:bodyPr/>
                    <a:lstStyle/>
                    <a:p>
                      <a:pPr algn="ctr" fontAlgn="b"/>
                      <a:r>
                        <a:rPr lang="en-US" sz="1100" b="1" u="none" strike="noStrike" dirty="0">
                          <a:solidFill>
                            <a:schemeClr val="bg1"/>
                          </a:solidFill>
                          <a:effectLst/>
                        </a:rPr>
                        <a:t>N</a:t>
                      </a:r>
                      <a:endParaRPr lang="en-US" sz="1100" b="1" i="1" u="none" strike="noStrike" dirty="0">
                        <a:solidFill>
                          <a:schemeClr val="bg1"/>
                        </a:solidFill>
                        <a:effectLst/>
                        <a:latin typeface="+mj-lt"/>
                      </a:endParaRPr>
                    </a:p>
                  </a:txBody>
                  <a:tcPr marL="9525" marR="9525" marT="9525" marB="0" anchor="b">
                    <a:solidFill>
                      <a:schemeClr val="accent4"/>
                    </a:solidFill>
                  </a:tcPr>
                </a:tc>
                <a:tc>
                  <a:txBody>
                    <a:bodyPr/>
                    <a:lstStyle/>
                    <a:p>
                      <a:pPr algn="ctr" fontAlgn="b"/>
                      <a:r>
                        <a:rPr lang="en-US" sz="1100" b="1" u="none" strike="noStrike" dirty="0">
                          <a:solidFill>
                            <a:schemeClr val="bg1"/>
                          </a:solidFill>
                          <a:effectLst/>
                        </a:rPr>
                        <a:t>Scale Score</a:t>
                      </a:r>
                      <a:endParaRPr lang="en-US" sz="1100" b="1" i="0" u="none" strike="noStrike" dirty="0">
                        <a:solidFill>
                          <a:schemeClr val="bg1"/>
                        </a:solidFill>
                        <a:effectLst/>
                        <a:latin typeface="+mj-lt"/>
                      </a:endParaRPr>
                    </a:p>
                  </a:txBody>
                  <a:tcPr marL="9525" marR="9525" marT="9525" marB="0" anchor="b">
                    <a:solidFill>
                      <a:schemeClr val="accent4"/>
                    </a:solidFill>
                  </a:tcPr>
                </a:tc>
                <a:extLst>
                  <a:ext uri="{0D108BD9-81ED-4DB2-BD59-A6C34878D82A}">
                    <a16:rowId xmlns:a16="http://schemas.microsoft.com/office/drawing/2014/main" val="1468288942"/>
                  </a:ext>
                </a:extLst>
              </a:tr>
              <a:tr h="233680">
                <a:tc gridSpan="2">
                  <a:txBody>
                    <a:bodyPr/>
                    <a:lstStyle/>
                    <a:p>
                      <a:pPr algn="l" fontAlgn="b"/>
                      <a:r>
                        <a:rPr lang="en-US" sz="1100" b="1" i="0" u="none" strike="noStrike" dirty="0">
                          <a:solidFill>
                            <a:srgbClr val="000000"/>
                          </a:solidFill>
                          <a:effectLst/>
                          <a:latin typeface="+mj-lt"/>
                        </a:rPr>
                        <a:t>GRADE LEVEL</a:t>
                      </a:r>
                    </a:p>
                  </a:txBody>
                  <a:tcPr marL="9525" marR="9525" marT="9525" marB="0" anchor="b"/>
                </a:tc>
                <a:tc hMerge="1">
                  <a:txBody>
                    <a:bodyPr/>
                    <a:lstStyle/>
                    <a:p>
                      <a:pPr algn="l" fontAlgn="b"/>
                      <a:endParaRPr lang="en-US" sz="1100" b="1" i="0" u="none" strike="noStrike" dirty="0">
                        <a:solidFill>
                          <a:srgbClr val="000000"/>
                        </a:solidFill>
                        <a:effectLst/>
                        <a:latin typeface="+mj-lt"/>
                      </a:endParaRPr>
                    </a:p>
                  </a:txBody>
                  <a:tcPr marL="9525" marR="9525" marT="9525" marB="0" anchor="b"/>
                </a:tc>
                <a:tc>
                  <a:txBody>
                    <a:bodyPr/>
                    <a:lstStyle/>
                    <a:p>
                      <a:pPr algn="ctr" fontAlgn="b"/>
                      <a:endParaRPr lang="en-US" sz="1100" b="1" i="1" u="none" strike="noStrike">
                        <a:solidFill>
                          <a:srgbClr val="000000"/>
                        </a:solidFill>
                        <a:effectLst/>
                        <a:latin typeface="+mj-lt"/>
                      </a:endParaRPr>
                    </a:p>
                  </a:txBody>
                  <a:tcPr marL="9525" marR="9525" marT="9525" marB="0" anchor="b"/>
                </a:tc>
                <a:tc>
                  <a:txBody>
                    <a:bodyPr/>
                    <a:lstStyle/>
                    <a:p>
                      <a:pPr algn="ctr" fontAlgn="b"/>
                      <a:endParaRPr lang="en-US" sz="1100" b="1"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1" i="1" u="none" strike="noStrike">
                        <a:solidFill>
                          <a:srgbClr val="000000"/>
                        </a:solidFill>
                        <a:effectLst/>
                        <a:latin typeface="+mj-lt"/>
                      </a:endParaRPr>
                    </a:p>
                  </a:txBody>
                  <a:tcPr marL="9525" marR="9525" marT="9525" marB="0" anchor="b"/>
                </a:tc>
                <a:tc>
                  <a:txBody>
                    <a:bodyPr/>
                    <a:lstStyle/>
                    <a:p>
                      <a:pPr algn="ctr" fontAlgn="b"/>
                      <a:endParaRPr lang="en-US" sz="1100" b="1" i="0" u="none" strike="noStrike">
                        <a:solidFill>
                          <a:srgbClr val="000000"/>
                        </a:solidFill>
                        <a:effectLst/>
                        <a:latin typeface="+mj-lt"/>
                      </a:endParaRPr>
                    </a:p>
                  </a:txBody>
                  <a:tcPr marL="9525" marR="9525" marT="9525" marB="0" anchor="b"/>
                </a:tc>
                <a:tc>
                  <a:txBody>
                    <a:bodyPr/>
                    <a:lstStyle/>
                    <a:p>
                      <a:pPr algn="ctr" fontAlgn="b"/>
                      <a:endParaRPr lang="en-US" sz="1100" b="1"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1" i="1" u="none" strike="noStrike" dirty="0">
                        <a:solidFill>
                          <a:srgbClr val="000000"/>
                        </a:solidFill>
                        <a:effectLst/>
                        <a:latin typeface="+mj-lt"/>
                      </a:endParaRPr>
                    </a:p>
                  </a:txBody>
                  <a:tcPr marL="9525" marR="9525" marT="9525" marB="0" anchor="b"/>
                </a:tc>
                <a:tc>
                  <a:txBody>
                    <a:bodyPr/>
                    <a:lstStyle/>
                    <a:p>
                      <a:pPr algn="ctr" fontAlgn="b"/>
                      <a:endParaRPr lang="en-US" sz="1100" b="1"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708814760"/>
                  </a:ext>
                </a:extLst>
              </a:tr>
              <a:tr h="23368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b="0" i="0" u="none" strike="noStrike" dirty="0">
                          <a:solidFill>
                            <a:srgbClr val="000000"/>
                          </a:solidFill>
                          <a:effectLst/>
                          <a:latin typeface="+mj-lt"/>
                        </a:rPr>
                        <a:t>11</a:t>
                      </a:r>
                    </a:p>
                  </a:txBody>
                  <a:tcPr marL="9525" marR="9525" marT="9525" marB="0" anchor="b"/>
                </a:tc>
                <a:tc>
                  <a:txBody>
                    <a:bodyPr/>
                    <a:lstStyle/>
                    <a:p>
                      <a:pPr algn="ctr" fontAlgn="b"/>
                      <a:r>
                        <a:rPr lang="en-US" sz="1100" u="none" strike="noStrike" dirty="0">
                          <a:effectLst/>
                        </a:rPr>
                        <a:t>62</a:t>
                      </a:r>
                      <a:endParaRPr lang="en-US" sz="1100" b="0" i="0" u="none" strike="noStrike" dirty="0">
                        <a:solidFill>
                          <a:srgbClr val="000000"/>
                        </a:solidFill>
                        <a:effectLst/>
                        <a:latin typeface="+mn-lt"/>
                      </a:endParaRPr>
                    </a:p>
                  </a:txBody>
                  <a:tcPr marL="9525" marR="9525" marT="9525" marB="0" anchor="ctr"/>
                </a:tc>
                <a:tc>
                  <a:txBody>
                    <a:bodyPr/>
                    <a:lstStyle/>
                    <a:p>
                      <a:pPr algn="ctr" fontAlgn="b"/>
                      <a:r>
                        <a:rPr lang="en-US" sz="1100" u="none" strike="noStrike" dirty="0">
                          <a:effectLst/>
                        </a:rPr>
                        <a:t>76.79</a:t>
                      </a:r>
                      <a:endParaRPr lang="en-US" sz="1100" b="0" i="0" u="none" strike="noStrike" dirty="0">
                        <a:solidFill>
                          <a:srgbClr val="000000"/>
                        </a:solidFill>
                        <a:effectLst/>
                        <a:latin typeface="+mn-lt"/>
                      </a:endParaRPr>
                    </a:p>
                  </a:txBody>
                  <a:tcPr marL="9525" marR="9525" marT="9525" marB="0" anchor="ctr"/>
                </a:tc>
                <a:tc>
                  <a:txBody>
                    <a:bodyPr/>
                    <a:lstStyle/>
                    <a:p>
                      <a:pPr algn="ctr" fontAlgn="b"/>
                      <a:endParaRPr lang="en-US" sz="1100" b="0" i="0" u="none" strike="noStrike" dirty="0">
                        <a:solidFill>
                          <a:srgbClr val="000000"/>
                        </a:solidFill>
                        <a:effectLst/>
                        <a:latin typeface="+mn-lt"/>
                      </a:endParaRPr>
                    </a:p>
                  </a:txBody>
                  <a:tcPr marL="9525" marR="9525" marT="9525" marB="0" anchor="ctr">
                    <a:solidFill>
                      <a:schemeClr val="accent4">
                        <a:lumMod val="20000"/>
                        <a:lumOff val="80000"/>
                      </a:schemeClr>
                    </a:solidFill>
                  </a:tcPr>
                </a:tc>
                <a:tc>
                  <a:txBody>
                    <a:bodyPr/>
                    <a:lstStyle/>
                    <a:p>
                      <a:pPr algn="ctr" fontAlgn="b"/>
                      <a:r>
                        <a:rPr lang="en-US" sz="1100" u="none" strike="noStrike" dirty="0">
                          <a:effectLst/>
                        </a:rPr>
                        <a:t>218</a:t>
                      </a:r>
                      <a:endParaRPr lang="en-US" sz="1100" b="0" i="0" u="none" strike="noStrike" dirty="0">
                        <a:solidFill>
                          <a:srgbClr val="000000"/>
                        </a:solidFill>
                        <a:effectLst/>
                        <a:latin typeface="+mn-lt"/>
                      </a:endParaRPr>
                    </a:p>
                  </a:txBody>
                  <a:tcPr marL="9525" marR="9525" marT="9525" marB="0" anchor="ctr"/>
                </a:tc>
                <a:tc>
                  <a:txBody>
                    <a:bodyPr/>
                    <a:lstStyle/>
                    <a:p>
                      <a:pPr algn="ctr" fontAlgn="b"/>
                      <a:r>
                        <a:rPr lang="en-US" sz="1100" u="none" strike="noStrike" dirty="0">
                          <a:effectLst/>
                        </a:rPr>
                        <a:t>78.74</a:t>
                      </a:r>
                      <a:endParaRPr lang="en-US" sz="1100" b="0" i="0" u="none" strike="noStrike" dirty="0">
                        <a:solidFill>
                          <a:srgbClr val="000000"/>
                        </a:solidFill>
                        <a:effectLst/>
                        <a:latin typeface="+mn-lt"/>
                      </a:endParaRPr>
                    </a:p>
                  </a:txBody>
                  <a:tcPr marL="9525" marR="9525" marT="9525" marB="0" anchor="ctr"/>
                </a:tc>
                <a:tc>
                  <a:txBody>
                    <a:bodyPr/>
                    <a:lstStyle/>
                    <a:p>
                      <a:pPr algn="ctr" fontAlgn="b"/>
                      <a:endParaRPr lang="en-US" sz="1100" b="0" i="0" u="none" strike="noStrike" dirty="0">
                        <a:solidFill>
                          <a:srgbClr val="000000"/>
                        </a:solidFill>
                        <a:effectLst/>
                        <a:latin typeface="+mn-lt"/>
                      </a:endParaRPr>
                    </a:p>
                  </a:txBody>
                  <a:tcPr marL="9525" marR="9525" marT="9525" marB="0" anchor="ctr">
                    <a:solidFill>
                      <a:schemeClr val="accent4">
                        <a:lumMod val="20000"/>
                        <a:lumOff val="80000"/>
                      </a:schemeClr>
                    </a:solidFill>
                  </a:tcPr>
                </a:tc>
                <a:tc>
                  <a:txBody>
                    <a:bodyPr/>
                    <a:lstStyle/>
                    <a:p>
                      <a:pPr algn="ctr" fontAlgn="b"/>
                      <a:r>
                        <a:rPr lang="en-US" sz="1100" u="none" strike="noStrike" dirty="0">
                          <a:effectLst/>
                        </a:rPr>
                        <a:t>89</a:t>
                      </a:r>
                      <a:endParaRPr lang="en-US" sz="1100" b="0" i="0" u="none" strike="noStrike" dirty="0">
                        <a:solidFill>
                          <a:srgbClr val="000000"/>
                        </a:solidFill>
                        <a:effectLst/>
                        <a:latin typeface="+mn-lt"/>
                      </a:endParaRPr>
                    </a:p>
                  </a:txBody>
                  <a:tcPr marL="9525" marR="9525" marT="9525" marB="0" anchor="ctr"/>
                </a:tc>
                <a:tc>
                  <a:txBody>
                    <a:bodyPr/>
                    <a:lstStyle/>
                    <a:p>
                      <a:pPr algn="ctr" fontAlgn="b"/>
                      <a:r>
                        <a:rPr lang="en-US" sz="1100" u="none" strike="noStrike" dirty="0">
                          <a:effectLst/>
                        </a:rPr>
                        <a:t>78.25</a:t>
                      </a:r>
                      <a:endParaRPr lang="en-US" sz="11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91630491"/>
                  </a:ext>
                </a:extLst>
              </a:tr>
              <a:tr h="23368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b="0" i="0" u="none" strike="noStrike" dirty="0">
                          <a:solidFill>
                            <a:srgbClr val="000000"/>
                          </a:solidFill>
                          <a:effectLst/>
                          <a:latin typeface="+mj-lt"/>
                        </a:rPr>
                        <a:t>12</a:t>
                      </a:r>
                    </a:p>
                  </a:txBody>
                  <a:tcPr marL="9525" marR="9525" marT="9525" marB="0" anchor="b"/>
                </a:tc>
                <a:tc>
                  <a:txBody>
                    <a:bodyPr/>
                    <a:lstStyle/>
                    <a:p>
                      <a:pPr algn="ctr" fontAlgn="b"/>
                      <a:r>
                        <a:rPr lang="en-US" sz="1100" u="none" strike="noStrike">
                          <a:effectLst/>
                        </a:rPr>
                        <a:t>53</a:t>
                      </a:r>
                      <a:endParaRPr lang="en-US" sz="1100" b="0" i="0" u="none" strike="noStrike">
                        <a:solidFill>
                          <a:srgbClr val="000000"/>
                        </a:solidFill>
                        <a:effectLst/>
                        <a:latin typeface="+mn-lt"/>
                      </a:endParaRPr>
                    </a:p>
                  </a:txBody>
                  <a:tcPr marL="9525" marR="9525" marT="9525" marB="0" anchor="ctr"/>
                </a:tc>
                <a:tc>
                  <a:txBody>
                    <a:bodyPr/>
                    <a:lstStyle/>
                    <a:p>
                      <a:pPr algn="ctr" fontAlgn="b"/>
                      <a:r>
                        <a:rPr lang="en-US" sz="1100" u="none" strike="noStrike">
                          <a:effectLst/>
                        </a:rPr>
                        <a:t>75.55</a:t>
                      </a:r>
                      <a:endParaRPr lang="en-US" sz="1100" b="0" i="0" u="none" strike="noStrike">
                        <a:solidFill>
                          <a:srgbClr val="000000"/>
                        </a:solidFill>
                        <a:effectLst/>
                        <a:latin typeface="+mn-lt"/>
                      </a:endParaRPr>
                    </a:p>
                  </a:txBody>
                  <a:tcPr marL="9525" marR="9525" marT="9525" marB="0" anchor="ctr"/>
                </a:tc>
                <a:tc>
                  <a:txBody>
                    <a:bodyPr/>
                    <a:lstStyle/>
                    <a:p>
                      <a:pPr algn="ctr" fontAlgn="b"/>
                      <a:r>
                        <a:rPr lang="en-US" sz="1100" u="none" strike="noStrike" dirty="0">
                          <a:effectLst/>
                        </a:rPr>
                        <a:t> </a:t>
                      </a:r>
                      <a:endParaRPr lang="en-US" sz="1100" b="0" i="0" u="none" strike="noStrike" dirty="0">
                        <a:solidFill>
                          <a:srgbClr val="000000"/>
                        </a:solidFill>
                        <a:effectLst/>
                        <a:latin typeface="+mn-lt"/>
                      </a:endParaRPr>
                    </a:p>
                  </a:txBody>
                  <a:tcPr marL="9525" marR="9525" marT="9525" marB="0" anchor="ctr">
                    <a:solidFill>
                      <a:schemeClr val="accent4">
                        <a:lumMod val="20000"/>
                        <a:lumOff val="80000"/>
                      </a:schemeClr>
                    </a:solidFill>
                  </a:tcPr>
                </a:tc>
                <a:tc>
                  <a:txBody>
                    <a:bodyPr/>
                    <a:lstStyle/>
                    <a:p>
                      <a:pPr algn="ctr" fontAlgn="b"/>
                      <a:r>
                        <a:rPr lang="en-US" sz="1100" u="none" strike="noStrike">
                          <a:effectLst/>
                        </a:rPr>
                        <a:t>180</a:t>
                      </a:r>
                      <a:endParaRPr lang="en-US" sz="1100" b="0" i="0" u="none" strike="noStrike">
                        <a:solidFill>
                          <a:srgbClr val="000000"/>
                        </a:solidFill>
                        <a:effectLst/>
                        <a:latin typeface="+mn-lt"/>
                      </a:endParaRPr>
                    </a:p>
                  </a:txBody>
                  <a:tcPr marL="9525" marR="9525" marT="9525" marB="0" anchor="ctr"/>
                </a:tc>
                <a:tc>
                  <a:txBody>
                    <a:bodyPr/>
                    <a:lstStyle/>
                    <a:p>
                      <a:pPr algn="ctr" fontAlgn="b"/>
                      <a:r>
                        <a:rPr lang="en-US" sz="1100" u="none" strike="noStrike">
                          <a:effectLst/>
                        </a:rPr>
                        <a:t>78.28</a:t>
                      </a:r>
                      <a:endParaRPr lang="en-US" sz="1100" b="0" i="0" u="none" strike="noStrike">
                        <a:solidFill>
                          <a:srgbClr val="000000"/>
                        </a:solidFill>
                        <a:effectLst/>
                        <a:latin typeface="+mn-lt"/>
                      </a:endParaRPr>
                    </a:p>
                  </a:txBody>
                  <a:tcPr marL="9525" marR="9525" marT="9525" marB="0" anchor="ctr"/>
                </a:tc>
                <a:tc>
                  <a:txBody>
                    <a:bodyPr/>
                    <a:lstStyle/>
                    <a:p>
                      <a:pPr algn="ctr" fontAlgn="b"/>
                      <a:r>
                        <a:rPr lang="en-US" sz="1100" u="none" strike="noStrike" dirty="0">
                          <a:effectLst/>
                        </a:rPr>
                        <a:t> </a:t>
                      </a:r>
                      <a:endParaRPr lang="en-US" sz="1100" b="0" i="0" u="none" strike="noStrike" dirty="0">
                        <a:solidFill>
                          <a:srgbClr val="000000"/>
                        </a:solidFill>
                        <a:effectLst/>
                        <a:latin typeface="+mn-lt"/>
                      </a:endParaRPr>
                    </a:p>
                  </a:txBody>
                  <a:tcPr marL="9525" marR="9525" marT="9525" marB="0" anchor="ctr">
                    <a:solidFill>
                      <a:schemeClr val="accent4">
                        <a:lumMod val="20000"/>
                        <a:lumOff val="80000"/>
                      </a:schemeClr>
                    </a:solidFill>
                  </a:tcPr>
                </a:tc>
                <a:tc>
                  <a:txBody>
                    <a:bodyPr/>
                    <a:lstStyle/>
                    <a:p>
                      <a:pPr algn="ctr" fontAlgn="b"/>
                      <a:r>
                        <a:rPr lang="en-US" sz="1100" u="none" strike="noStrike">
                          <a:effectLst/>
                        </a:rPr>
                        <a:t>175</a:t>
                      </a:r>
                      <a:endParaRPr lang="en-US" sz="1100" b="0" i="0" u="none" strike="noStrike">
                        <a:solidFill>
                          <a:srgbClr val="000000"/>
                        </a:solidFill>
                        <a:effectLst/>
                        <a:latin typeface="+mn-lt"/>
                      </a:endParaRPr>
                    </a:p>
                  </a:txBody>
                  <a:tcPr marL="9525" marR="9525" marT="9525" marB="0" anchor="ctr"/>
                </a:tc>
                <a:tc>
                  <a:txBody>
                    <a:bodyPr/>
                    <a:lstStyle/>
                    <a:p>
                      <a:pPr algn="ctr" fontAlgn="b"/>
                      <a:r>
                        <a:rPr lang="en-US" sz="1100" u="none" strike="noStrike" dirty="0">
                          <a:effectLst/>
                        </a:rPr>
                        <a:t>78.02</a:t>
                      </a:r>
                      <a:endParaRPr lang="en-US" sz="11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894892435"/>
                  </a:ext>
                </a:extLst>
              </a:tr>
              <a:tr h="190500">
                <a:tc gridSpan="2">
                  <a:txBody>
                    <a:bodyPr/>
                    <a:lstStyle/>
                    <a:p>
                      <a:pPr algn="l" fontAlgn="b"/>
                      <a:r>
                        <a:rPr lang="en-US" sz="1100" b="1" u="none" strike="noStrike" dirty="0">
                          <a:effectLst/>
                        </a:rPr>
                        <a:t>GENDER</a:t>
                      </a:r>
                      <a:endParaRPr lang="en-US" sz="1100" b="1" i="0" u="none" strike="noStrike" dirty="0">
                        <a:solidFill>
                          <a:srgbClr val="000000"/>
                        </a:solidFill>
                        <a:effectLst/>
                        <a:latin typeface="+mj-lt"/>
                      </a:endParaRPr>
                    </a:p>
                  </a:txBody>
                  <a:tcPr marL="9525" marR="9525" marT="9525" marB="0" anchor="b"/>
                </a:tc>
                <a:tc hMerge="1">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4217690996"/>
                  </a:ext>
                </a:extLst>
              </a:tr>
              <a:tr h="190500">
                <a:tc>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l" fontAlgn="b"/>
                      <a:r>
                        <a:rPr lang="en-US" sz="1100" u="none" strike="noStrike" dirty="0">
                          <a:effectLst/>
                        </a:rPr>
                        <a:t>Female</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44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76.20</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196</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79.04</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159</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77.93</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824498477"/>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Male</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71</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76.23</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202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78.04</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105</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78.35</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946848947"/>
                  </a:ext>
                </a:extLst>
              </a:tr>
              <a:tr h="190500">
                <a:tc gridSpan="2">
                  <a:txBody>
                    <a:bodyPr/>
                    <a:lstStyle/>
                    <a:p>
                      <a:pPr algn="l" fontAlgn="b"/>
                      <a:r>
                        <a:rPr lang="en-US" sz="1100" b="1" u="none" strike="noStrike" dirty="0">
                          <a:effectLst/>
                        </a:rPr>
                        <a:t>ETHNICITY</a:t>
                      </a:r>
                      <a:endParaRPr lang="en-US" sz="1100" b="1" i="0" u="none" strike="noStrike" dirty="0">
                        <a:solidFill>
                          <a:srgbClr val="000000"/>
                        </a:solidFill>
                        <a:effectLst/>
                        <a:latin typeface="+mj-lt"/>
                      </a:endParaRPr>
                    </a:p>
                  </a:txBody>
                  <a:tcPr marL="9525" marR="9525" marT="9525" marB="0" anchor="b"/>
                </a:tc>
                <a:tc hMerge="1">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3051108498"/>
                  </a:ext>
                </a:extLst>
              </a:tr>
              <a:tr h="190500">
                <a:tc>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l" fontAlgn="b"/>
                      <a:r>
                        <a:rPr lang="en-US" sz="1100" u="none" strike="noStrike" dirty="0">
                          <a:effectLst/>
                        </a:rPr>
                        <a:t>White</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74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77.39</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279</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78.89</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192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78.46</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3855469474"/>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Black</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32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74.13</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92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77.65</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56</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76.70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4209414017"/>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Hispanic</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74.67</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15</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77.13</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10</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78.00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4088723724"/>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Asian</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73.50</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9</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79.33</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80.50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446882051"/>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Native American/Alaskan</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71.00</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3</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77.33</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78.00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689564994"/>
                  </a:ext>
                </a:extLst>
              </a:tr>
              <a:tr h="190500">
                <a:tc gridSpan="2">
                  <a:txBody>
                    <a:bodyPr/>
                    <a:lstStyle/>
                    <a:p>
                      <a:pPr algn="l" fontAlgn="b"/>
                      <a:r>
                        <a:rPr lang="en-US" sz="1100" b="1" u="none" strike="noStrike" dirty="0">
                          <a:effectLst/>
                        </a:rPr>
                        <a:t>FRL</a:t>
                      </a:r>
                      <a:endParaRPr lang="en-US" sz="1100" b="1" i="0" u="none" strike="noStrike" dirty="0">
                        <a:solidFill>
                          <a:srgbClr val="000000"/>
                        </a:solidFill>
                        <a:effectLst/>
                        <a:latin typeface="+mj-lt"/>
                      </a:endParaRPr>
                    </a:p>
                  </a:txBody>
                  <a:tcPr marL="9525" marR="9525" marT="9525" marB="0" anchor="b"/>
                </a:tc>
                <a:tc hMerge="1">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386747909"/>
                  </a:ext>
                </a:extLst>
              </a:tr>
              <a:tr h="190500">
                <a:tc>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115</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76.22</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398</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78.53</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264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78.10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1690577625"/>
                  </a:ext>
                </a:extLst>
              </a:tr>
              <a:tr h="190500">
                <a:tc gridSpan="2">
                  <a:txBody>
                    <a:bodyPr/>
                    <a:lstStyle/>
                    <a:p>
                      <a:pPr algn="l" fontAlgn="b"/>
                      <a:r>
                        <a:rPr lang="en-US" sz="1100" b="1" u="none" strike="noStrike" dirty="0">
                          <a:effectLst/>
                        </a:rPr>
                        <a:t>ELL STATUS</a:t>
                      </a:r>
                      <a:endParaRPr lang="en-US" sz="1100" b="1" i="0" u="none" strike="noStrike" dirty="0">
                        <a:solidFill>
                          <a:srgbClr val="000000"/>
                        </a:solidFill>
                        <a:effectLst/>
                        <a:latin typeface="+mj-lt"/>
                      </a:endParaRPr>
                    </a:p>
                  </a:txBody>
                  <a:tcPr marL="9525" marR="9525" marT="9525" marB="0" anchor="b"/>
                </a:tc>
                <a:tc hMerge="1">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242119355"/>
                  </a:ext>
                </a:extLst>
              </a:tr>
              <a:tr h="190500">
                <a:tc>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112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76.29</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394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78.57</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262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78.13</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2301599418"/>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73.33</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dirty="0">
                          <a:effectLst/>
                        </a:rPr>
                        <a:t>4</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75.00</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73.50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1678387111"/>
                  </a:ext>
                </a:extLst>
              </a:tr>
              <a:tr h="190500">
                <a:tc gridSpan="2">
                  <a:txBody>
                    <a:bodyPr/>
                    <a:lstStyle/>
                    <a:p>
                      <a:pPr algn="l" fontAlgn="b"/>
                      <a:r>
                        <a:rPr lang="en-US" sz="1100" b="1" u="none" strike="noStrike" dirty="0">
                          <a:effectLst/>
                        </a:rPr>
                        <a:t>SPED CLASSIFICATION</a:t>
                      </a:r>
                      <a:endParaRPr lang="en-US" sz="1100" b="1" i="0" u="none" strike="noStrike" dirty="0">
                        <a:solidFill>
                          <a:srgbClr val="000000"/>
                        </a:solidFill>
                        <a:effectLst/>
                        <a:latin typeface="+mj-lt"/>
                      </a:endParaRPr>
                    </a:p>
                  </a:txBody>
                  <a:tcPr marL="9525" marR="9525" marT="9525" marB="0" anchor="b"/>
                </a:tc>
                <a:tc hMerge="1">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2968957430"/>
                  </a:ext>
                </a:extLst>
              </a:tr>
              <a:tr h="190500">
                <a:tc>
                  <a:txBody>
                    <a:bodyPr/>
                    <a:lstStyle/>
                    <a:p>
                      <a:pPr algn="l" fontAlgn="b"/>
                      <a:endParaRPr lang="en-US" sz="1100" b="0" i="0" u="none" strike="noStrike" dirty="0">
                        <a:solidFill>
                          <a:srgbClr val="000000"/>
                        </a:solidFill>
                        <a:effectLst/>
                        <a:latin typeface="+mj-lt"/>
                      </a:endParaRPr>
                    </a:p>
                  </a:txBody>
                  <a:tcPr marL="95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82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76.79</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dirty="0">
                          <a:effectLst/>
                        </a:rPr>
                        <a:t>340</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78.52</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235</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78.16</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1911645140"/>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504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18</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75.61</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27</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78.11</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9</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77.56</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2874694025"/>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GT</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75.00</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dirty="0">
                          <a:effectLst/>
                        </a:rPr>
                        <a:t>18</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80.89</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18</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77.72</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2546342663"/>
                  </a:ext>
                </a:extLst>
              </a:tr>
              <a:tr h="190500">
                <a:tc>
                  <a:txBody>
                    <a:bodyPr/>
                    <a:lstStyle/>
                    <a:p>
                      <a:pPr algn="l" fontAlgn="b"/>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GT504</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a:t>
                      </a:r>
                      <a:endParaRPr lang="en-US" sz="1100" b="0" i="0" u="none" strike="noStrike">
                        <a:solidFill>
                          <a:srgbClr val="000000"/>
                        </a:solidFill>
                        <a:effectLst/>
                        <a:latin typeface="+mj-lt"/>
                      </a:endParaRPr>
                    </a:p>
                  </a:txBody>
                  <a:tcPr marL="9525" marR="9525" marT="9525" marB="0" anchor="b"/>
                </a:tc>
                <a:tc>
                  <a:txBody>
                    <a:bodyPr/>
                    <a:lstStyle/>
                    <a:p>
                      <a:pPr algn="l" fontAlgn="b"/>
                      <a:endParaRPr lang="en-US" sz="1100" b="0" i="0" u="none" strike="noStrike">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dirty="0">
                          <a:effectLst/>
                        </a:rPr>
                        <a:t>1</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83.00</a:t>
                      </a:r>
                      <a:endParaRPr lang="en-US" sz="1100" b="0" i="0" u="none" strike="noStrike">
                        <a:solidFill>
                          <a:srgbClr val="000000"/>
                        </a:solidFill>
                        <a:effectLst/>
                        <a:latin typeface="+mj-lt"/>
                      </a:endParaRPr>
                    </a:p>
                  </a:txBody>
                  <a:tcPr marL="9525" marR="9525" marT="9525" marB="0" anchor="b"/>
                </a:tc>
                <a:tc>
                  <a:txBody>
                    <a:bodyPr/>
                    <a:lstStyle/>
                    <a:p>
                      <a:pPr algn="ctr" fontAlgn="b"/>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0</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3967637602"/>
                  </a:ext>
                </a:extLst>
              </a:tr>
              <a:tr h="190500">
                <a:tc>
                  <a:txBody>
                    <a:bodyPr/>
                    <a:lstStyle/>
                    <a:p>
                      <a:pPr algn="l" fontAlgn="b"/>
                      <a:r>
                        <a:rPr lang="en-US" sz="1100" u="none" strike="noStrike">
                          <a:effectLst/>
                        </a:rPr>
                        <a:t> </a:t>
                      </a:r>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a:effectLst/>
                        </a:rPr>
                        <a:t>SE</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10</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73.20</a:t>
                      </a:r>
                      <a:endParaRPr lang="en-US" sz="1100" b="0" i="0" u="none" strike="noStrike">
                        <a:solidFill>
                          <a:srgbClr val="000000"/>
                        </a:solidFill>
                        <a:effectLst/>
                        <a:latin typeface="+mj-lt"/>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dirty="0">
                          <a:effectLst/>
                        </a:rPr>
                        <a:t>12</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75.83</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dirty="0">
                          <a:effectLst/>
                        </a:rPr>
                        <a:t> </a:t>
                      </a:r>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a:t>
                      </a:r>
                      <a:endParaRPr lang="en-US" sz="1100" b="0"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76.50</a:t>
                      </a:r>
                      <a:endParaRPr lang="en-US" sz="1100" b="0" i="0" u="none" strike="noStrike">
                        <a:solidFill>
                          <a:srgbClr val="000000"/>
                        </a:solidFill>
                        <a:effectLst/>
                        <a:latin typeface="+mj-lt"/>
                      </a:endParaRPr>
                    </a:p>
                  </a:txBody>
                  <a:tcPr marL="9525" marR="9525" marT="9525" marB="0" anchor="b"/>
                </a:tc>
                <a:extLst>
                  <a:ext uri="{0D108BD9-81ED-4DB2-BD59-A6C34878D82A}">
                    <a16:rowId xmlns:a16="http://schemas.microsoft.com/office/drawing/2014/main" val="2642396758"/>
                  </a:ext>
                </a:extLst>
              </a:tr>
              <a:tr h="190500">
                <a:tc>
                  <a:txBody>
                    <a:bodyPr/>
                    <a:lstStyle/>
                    <a:p>
                      <a:pPr algn="l" fontAlgn="b"/>
                      <a:r>
                        <a:rPr lang="en-US" sz="1100" u="none" strike="noStrike" dirty="0">
                          <a:effectLst/>
                        </a:rPr>
                        <a:t> TOTAL</a:t>
                      </a:r>
                      <a:endParaRPr lang="en-US" sz="1100" b="0" i="0" u="none" strike="noStrike" dirty="0">
                        <a:solidFill>
                          <a:srgbClr val="000000"/>
                        </a:solidFill>
                        <a:effectLst/>
                        <a:latin typeface="+mj-lt"/>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mj-lt"/>
                      </a:endParaRPr>
                    </a:p>
                  </a:txBody>
                  <a:tcPr marL="9525" marR="9525" marT="9525" marB="0" anchor="b"/>
                </a:tc>
                <a:tc>
                  <a:txBody>
                    <a:bodyPr/>
                    <a:lstStyle/>
                    <a:p>
                      <a:pPr algn="ctr" fontAlgn="b"/>
                      <a:r>
                        <a:rPr lang="en-US" sz="1100" u="none" strike="noStrike">
                          <a:effectLst/>
                        </a:rPr>
                        <a:t>115</a:t>
                      </a:r>
                      <a:endParaRPr lang="en-US" sz="1100" b="1"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76.22</a:t>
                      </a:r>
                      <a:endParaRPr lang="en-US" sz="1100" b="1" i="0" u="none" strike="noStrike">
                        <a:solidFill>
                          <a:srgbClr val="000000"/>
                        </a:solidFill>
                        <a:effectLst/>
                        <a:latin typeface="+mj-lt"/>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398</a:t>
                      </a:r>
                      <a:endParaRPr lang="en-US" sz="1100" b="1" i="0" u="none" strike="noStrike">
                        <a:solidFill>
                          <a:srgbClr val="000000"/>
                        </a:solidFill>
                        <a:effectLst/>
                        <a:latin typeface="+mj-lt"/>
                      </a:endParaRPr>
                    </a:p>
                  </a:txBody>
                  <a:tcPr marL="9525" marR="9525" marT="9525" marB="0" anchor="b"/>
                </a:tc>
                <a:tc>
                  <a:txBody>
                    <a:bodyPr/>
                    <a:lstStyle/>
                    <a:p>
                      <a:pPr algn="ctr" fontAlgn="b"/>
                      <a:r>
                        <a:rPr lang="en-US" sz="1100" u="none" strike="noStrike">
                          <a:effectLst/>
                        </a:rPr>
                        <a:t>78.53</a:t>
                      </a:r>
                      <a:endParaRPr lang="en-US" sz="1100" b="1" i="0" u="none" strike="noStrike">
                        <a:solidFill>
                          <a:srgbClr val="000000"/>
                        </a:solidFill>
                        <a:effectLst/>
                        <a:latin typeface="+mj-lt"/>
                      </a:endParaRPr>
                    </a:p>
                  </a:txBody>
                  <a:tcPr marL="9525" marR="9525" marT="9525" marB="0" anchor="b"/>
                </a:tc>
                <a:tc>
                  <a:txBody>
                    <a:bodyPr/>
                    <a:lstStyle/>
                    <a:p>
                      <a:pPr algn="ctr" fontAlgn="b"/>
                      <a:r>
                        <a:rPr lang="en-US" sz="1100" u="none" strike="noStrike" dirty="0">
                          <a:effectLst/>
                        </a:rPr>
                        <a:t> </a:t>
                      </a:r>
                      <a:endParaRPr lang="en-US" sz="1100" b="1" i="0" u="none" strike="noStrike" dirty="0">
                        <a:solidFill>
                          <a:srgbClr val="000000"/>
                        </a:solidFill>
                        <a:effectLst/>
                        <a:latin typeface="+mj-lt"/>
                      </a:endParaRPr>
                    </a:p>
                  </a:txBody>
                  <a:tcPr marL="9525" marR="9525" marT="9525" marB="0" anchor="b">
                    <a:solidFill>
                      <a:schemeClr val="accent4">
                        <a:lumMod val="20000"/>
                        <a:lumOff val="80000"/>
                      </a:schemeClr>
                    </a:solidFill>
                  </a:tcPr>
                </a:tc>
                <a:tc>
                  <a:txBody>
                    <a:bodyPr/>
                    <a:lstStyle/>
                    <a:p>
                      <a:pPr algn="ctr" fontAlgn="b"/>
                      <a:r>
                        <a:rPr lang="en-US" sz="1100" u="none" strike="noStrike">
                          <a:effectLst/>
                        </a:rPr>
                        <a:t>264</a:t>
                      </a:r>
                      <a:endParaRPr lang="en-US" sz="1100" b="1" i="0" u="none" strike="noStrike">
                        <a:solidFill>
                          <a:srgbClr val="000000"/>
                        </a:solidFill>
                        <a:effectLst/>
                        <a:latin typeface="+mj-lt"/>
                      </a:endParaRPr>
                    </a:p>
                  </a:txBody>
                  <a:tcPr marL="9525" marR="9525" marT="9525" marB="0" anchor="b"/>
                </a:tc>
                <a:tc>
                  <a:txBody>
                    <a:bodyPr/>
                    <a:lstStyle/>
                    <a:p>
                      <a:pPr algn="ctr" fontAlgn="b"/>
                      <a:r>
                        <a:rPr lang="en-US" sz="1100" u="none" strike="noStrike" dirty="0">
                          <a:effectLst/>
                        </a:rPr>
                        <a:t>78.10</a:t>
                      </a:r>
                      <a:endParaRPr lang="en-US" sz="1100" b="1"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294990522"/>
                  </a:ext>
                </a:extLst>
              </a:tr>
            </a:tbl>
          </a:graphicData>
        </a:graphic>
      </p:graphicFrame>
      <p:sp>
        <p:nvSpPr>
          <p:cNvPr id="6" name="TextBox 5">
            <a:extLst>
              <a:ext uri="{FF2B5EF4-FFF2-40B4-BE49-F238E27FC236}">
                <a16:creationId xmlns:a16="http://schemas.microsoft.com/office/drawing/2014/main" id="{70724FBC-3831-4AFE-B337-B653FF6880B5}"/>
              </a:ext>
            </a:extLst>
          </p:cNvPr>
          <p:cNvSpPr txBox="1"/>
          <p:nvPr/>
        </p:nvSpPr>
        <p:spPr>
          <a:xfrm>
            <a:off x="8299269" y="1619794"/>
            <a:ext cx="3422468" cy="1323439"/>
          </a:xfrm>
          <a:prstGeom prst="rect">
            <a:avLst/>
          </a:prstGeom>
          <a:noFill/>
        </p:spPr>
        <p:txBody>
          <a:bodyPr wrap="square" rtlCol="0">
            <a:spAutoFit/>
          </a:bodyPr>
          <a:lstStyle/>
          <a:p>
            <a:r>
              <a:rPr lang="en-US" sz="2000" dirty="0">
                <a:solidFill>
                  <a:srgbClr val="6E7075"/>
                </a:solidFill>
              </a:rPr>
              <a:t>Regardless of demographic profile, students benefited from Edgenuity ACT Work Key Virtual Tutor Course.</a:t>
            </a:r>
          </a:p>
        </p:txBody>
      </p:sp>
    </p:spTree>
    <p:extLst>
      <p:ext uri="{BB962C8B-B14F-4D97-AF65-F5344CB8AC3E}">
        <p14:creationId xmlns:p14="http://schemas.microsoft.com/office/powerpoint/2010/main" val="4078333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4328A-9E92-468D-B81B-D913234702FC}"/>
              </a:ext>
            </a:extLst>
          </p:cNvPr>
          <p:cNvSpPr>
            <a:spLocks noGrp="1"/>
          </p:cNvSpPr>
          <p:nvPr>
            <p:ph type="title"/>
          </p:nvPr>
        </p:nvSpPr>
        <p:spPr/>
        <p:txBody>
          <a:bodyPr/>
          <a:lstStyle/>
          <a:p>
            <a:r>
              <a:rPr lang="en-US" dirty="0"/>
              <a:t>Dickinson ISD</a:t>
            </a:r>
          </a:p>
        </p:txBody>
      </p:sp>
      <p:sp>
        <p:nvSpPr>
          <p:cNvPr id="4" name="Subtitle 3">
            <a:extLst>
              <a:ext uri="{FF2B5EF4-FFF2-40B4-BE49-F238E27FC236}">
                <a16:creationId xmlns:a16="http://schemas.microsoft.com/office/drawing/2014/main" id="{3963149A-5639-4EC8-B6D4-A3412EAF95A6}"/>
              </a:ext>
            </a:extLst>
          </p:cNvPr>
          <p:cNvSpPr>
            <a:spLocks noGrp="1"/>
          </p:cNvSpPr>
          <p:nvPr>
            <p:ph type="subTitle" idx="10"/>
          </p:nvPr>
        </p:nvSpPr>
        <p:spPr/>
        <p:txBody>
          <a:bodyPr/>
          <a:lstStyle/>
          <a:p>
            <a:r>
              <a:rPr lang="en-US" dirty="0"/>
              <a:t>STAAR Biology </a:t>
            </a:r>
            <a:r>
              <a:rPr lang="en-US" dirty="0" err="1"/>
              <a:t>eoc</a:t>
            </a:r>
            <a:endParaRPr lang="en-US" dirty="0"/>
          </a:p>
        </p:txBody>
      </p:sp>
      <p:graphicFrame>
        <p:nvGraphicFramePr>
          <p:cNvPr id="5" name="Content Placeholder 4">
            <a:extLst>
              <a:ext uri="{FF2B5EF4-FFF2-40B4-BE49-F238E27FC236}">
                <a16:creationId xmlns:a16="http://schemas.microsoft.com/office/drawing/2014/main" id="{87E4C3DD-417B-4F7B-BED0-17BC98E3D728}"/>
              </a:ext>
            </a:extLst>
          </p:cNvPr>
          <p:cNvGraphicFramePr>
            <a:graphicFrameLocks noGrp="1"/>
          </p:cNvGraphicFramePr>
          <p:nvPr>
            <p:ph idx="1"/>
            <p:extLst>
              <p:ext uri="{D42A27DB-BD31-4B8C-83A1-F6EECF244321}">
                <p14:modId xmlns:p14="http://schemas.microsoft.com/office/powerpoint/2010/main" val="4098599491"/>
              </p:ext>
            </p:extLst>
          </p:nvPr>
        </p:nvGraphicFramePr>
        <p:xfrm>
          <a:off x="122900" y="1085628"/>
          <a:ext cx="11946199" cy="4686743"/>
        </p:xfrm>
        <a:graphic>
          <a:graphicData uri="http://schemas.openxmlformats.org/drawingml/2006/table">
            <a:tbl>
              <a:tblPr firstRow="1">
                <a:tableStyleId>{F2DE63D5-997A-4646-A377-4702673A728D}</a:tableStyleId>
              </a:tblPr>
              <a:tblGrid>
                <a:gridCol w="1315087">
                  <a:extLst>
                    <a:ext uri="{9D8B030D-6E8A-4147-A177-3AD203B41FA5}">
                      <a16:colId xmlns:a16="http://schemas.microsoft.com/office/drawing/2014/main" val="2355092979"/>
                    </a:ext>
                  </a:extLst>
                </a:gridCol>
                <a:gridCol w="980536">
                  <a:extLst>
                    <a:ext uri="{9D8B030D-6E8A-4147-A177-3AD203B41FA5}">
                      <a16:colId xmlns:a16="http://schemas.microsoft.com/office/drawing/2014/main" val="287935028"/>
                    </a:ext>
                  </a:extLst>
                </a:gridCol>
                <a:gridCol w="1091380">
                  <a:extLst>
                    <a:ext uri="{9D8B030D-6E8A-4147-A177-3AD203B41FA5}">
                      <a16:colId xmlns:a16="http://schemas.microsoft.com/office/drawing/2014/main" val="807518191"/>
                    </a:ext>
                  </a:extLst>
                </a:gridCol>
                <a:gridCol w="1199536">
                  <a:extLst>
                    <a:ext uri="{9D8B030D-6E8A-4147-A177-3AD203B41FA5}">
                      <a16:colId xmlns:a16="http://schemas.microsoft.com/office/drawing/2014/main" val="2278481742"/>
                    </a:ext>
                  </a:extLst>
                </a:gridCol>
                <a:gridCol w="1337187">
                  <a:extLst>
                    <a:ext uri="{9D8B030D-6E8A-4147-A177-3AD203B41FA5}">
                      <a16:colId xmlns:a16="http://schemas.microsoft.com/office/drawing/2014/main" val="2710824289"/>
                    </a:ext>
                  </a:extLst>
                </a:gridCol>
                <a:gridCol w="1612490">
                  <a:extLst>
                    <a:ext uri="{9D8B030D-6E8A-4147-A177-3AD203B41FA5}">
                      <a16:colId xmlns:a16="http://schemas.microsoft.com/office/drawing/2014/main" val="1514905411"/>
                    </a:ext>
                  </a:extLst>
                </a:gridCol>
                <a:gridCol w="1209368">
                  <a:extLst>
                    <a:ext uri="{9D8B030D-6E8A-4147-A177-3AD203B41FA5}">
                      <a16:colId xmlns:a16="http://schemas.microsoft.com/office/drawing/2014/main" val="3486523832"/>
                    </a:ext>
                  </a:extLst>
                </a:gridCol>
                <a:gridCol w="1430808">
                  <a:extLst>
                    <a:ext uri="{9D8B030D-6E8A-4147-A177-3AD203B41FA5}">
                      <a16:colId xmlns:a16="http://schemas.microsoft.com/office/drawing/2014/main" val="1141869277"/>
                    </a:ext>
                  </a:extLst>
                </a:gridCol>
                <a:gridCol w="1769807">
                  <a:extLst>
                    <a:ext uri="{9D8B030D-6E8A-4147-A177-3AD203B41FA5}">
                      <a16:colId xmlns:a16="http://schemas.microsoft.com/office/drawing/2014/main" val="4231975070"/>
                    </a:ext>
                  </a:extLst>
                </a:gridCol>
              </a:tblGrid>
              <a:tr h="1174775">
                <a:tc>
                  <a:txBody>
                    <a:bodyPr/>
                    <a:lstStyle/>
                    <a:p>
                      <a:pPr algn="ctr"/>
                      <a:r>
                        <a:rPr lang="en-US" sz="1600" dirty="0"/>
                        <a:t>Subject</a:t>
                      </a:r>
                    </a:p>
                  </a:txBody>
                  <a:tcPr anchor="ctr"/>
                </a:tc>
                <a:tc>
                  <a:txBody>
                    <a:bodyPr/>
                    <a:lstStyle/>
                    <a:p>
                      <a:pPr algn="ctr"/>
                      <a:r>
                        <a:rPr lang="en-US" sz="1600" dirty="0"/>
                        <a:t>Group</a:t>
                      </a:r>
                    </a:p>
                  </a:txBody>
                  <a:tcPr anchor="ctr"/>
                </a:tc>
                <a:tc>
                  <a:txBody>
                    <a:bodyPr/>
                    <a:lstStyle/>
                    <a:p>
                      <a:pPr algn="ctr"/>
                      <a:r>
                        <a:rPr lang="en-US" sz="1600" dirty="0"/>
                        <a:t># Students</a:t>
                      </a:r>
                    </a:p>
                  </a:txBody>
                  <a:tcPr anchor="ctr"/>
                </a:tc>
                <a:tc>
                  <a:txBody>
                    <a:bodyPr/>
                    <a:lstStyle/>
                    <a:p>
                      <a:pPr algn="ctr"/>
                      <a:r>
                        <a:rPr lang="en-US" sz="1600" dirty="0"/>
                        <a:t>Avg. First STAAR EOC Score</a:t>
                      </a:r>
                    </a:p>
                  </a:txBody>
                  <a:tcPr anchor="ctr"/>
                </a:tc>
                <a:tc>
                  <a:txBody>
                    <a:bodyPr/>
                    <a:lstStyle/>
                    <a:p>
                      <a:pPr algn="ctr"/>
                      <a:r>
                        <a:rPr lang="en-US" sz="1600" dirty="0"/>
                        <a:t>Avg. 2019 STAAR EOC Score</a:t>
                      </a:r>
                    </a:p>
                  </a:txBody>
                  <a:tcPr anchor="ctr"/>
                </a:tc>
                <a:tc>
                  <a:txBody>
                    <a:bodyPr/>
                    <a:lstStyle/>
                    <a:p>
                      <a:pPr algn="ctr"/>
                      <a:r>
                        <a:rPr lang="en-US" sz="1600" dirty="0"/>
                        <a:t>Avg. Growth First to 2019 STAAR EOC Score</a:t>
                      </a:r>
                    </a:p>
                  </a:txBody>
                  <a:tcPr anchor="ctr"/>
                </a:tc>
                <a:tc>
                  <a:txBody>
                    <a:bodyPr/>
                    <a:lstStyle/>
                    <a:p>
                      <a:pPr algn="ctr"/>
                      <a:r>
                        <a:rPr lang="en-US" sz="1600" dirty="0"/>
                        <a:t>Avg.  First % STAAR EOC Score</a:t>
                      </a:r>
                    </a:p>
                  </a:txBody>
                  <a:tcPr anchor="ctr"/>
                </a:tc>
                <a:tc>
                  <a:txBody>
                    <a:bodyPr/>
                    <a:lstStyle/>
                    <a:p>
                      <a:pPr algn="ctr"/>
                      <a:r>
                        <a:rPr lang="en-US" sz="1600" dirty="0"/>
                        <a:t>Avg.  2019 % STAAR EOC Score</a:t>
                      </a:r>
                    </a:p>
                  </a:txBody>
                  <a:tcPr anchor="ctr"/>
                </a:tc>
                <a:tc>
                  <a:txBody>
                    <a:bodyPr/>
                    <a:lstStyle/>
                    <a:p>
                      <a:pPr algn="ctr"/>
                      <a:r>
                        <a:rPr lang="en-US" sz="1600" dirty="0"/>
                        <a:t>Avg. Growth First</a:t>
                      </a:r>
                      <a:r>
                        <a:rPr lang="en-US" sz="1600" baseline="0" dirty="0"/>
                        <a:t> to 2019 STAAR EOC % Rank</a:t>
                      </a:r>
                      <a:endParaRPr lang="en-US" sz="1600" dirty="0"/>
                    </a:p>
                  </a:txBody>
                  <a:tcPr anchor="ctr"/>
                </a:tc>
                <a:extLst>
                  <a:ext uri="{0D108BD9-81ED-4DB2-BD59-A6C34878D82A}">
                    <a16:rowId xmlns:a16="http://schemas.microsoft.com/office/drawing/2014/main" val="1185138727"/>
                  </a:ext>
                </a:extLst>
              </a:tr>
              <a:tr h="321118">
                <a:tc rowSpan="2">
                  <a:txBody>
                    <a:bodyPr/>
                    <a:lstStyle/>
                    <a:p>
                      <a:pPr lvl="0"/>
                      <a:r>
                        <a:rPr lang="en-US" sz="1600" dirty="0"/>
                        <a:t>Gender</a:t>
                      </a:r>
                    </a:p>
                  </a:txBody>
                  <a:tcPr/>
                </a:tc>
                <a:tc>
                  <a:txBody>
                    <a:bodyPr/>
                    <a:lstStyle/>
                    <a:p>
                      <a:r>
                        <a:rPr lang="en-US" sz="1600" dirty="0"/>
                        <a:t>Male</a:t>
                      </a:r>
                    </a:p>
                  </a:txBody>
                  <a:tcPr/>
                </a:tc>
                <a:tc>
                  <a:txBody>
                    <a:bodyPr/>
                    <a:lstStyle/>
                    <a:p>
                      <a:pPr algn="ctr"/>
                      <a:r>
                        <a:rPr lang="en-US" sz="1600" dirty="0"/>
                        <a:t>9</a:t>
                      </a:r>
                    </a:p>
                  </a:txBody>
                  <a:tcPr/>
                </a:tc>
                <a:tc>
                  <a:txBody>
                    <a:bodyPr/>
                    <a:lstStyle/>
                    <a:p>
                      <a:pPr algn="ctr"/>
                      <a:r>
                        <a:rPr lang="en-US" sz="1600" dirty="0"/>
                        <a:t>17.00</a:t>
                      </a:r>
                    </a:p>
                  </a:txBody>
                  <a:tcPr/>
                </a:tc>
                <a:tc>
                  <a:txBody>
                    <a:bodyPr/>
                    <a:lstStyle/>
                    <a:p>
                      <a:pPr algn="ctr"/>
                      <a:r>
                        <a:rPr lang="en-US" sz="1600" dirty="0"/>
                        <a:t>19.58</a:t>
                      </a:r>
                    </a:p>
                  </a:txBody>
                  <a:tcPr/>
                </a:tc>
                <a:tc>
                  <a:txBody>
                    <a:bodyPr/>
                    <a:lstStyle/>
                    <a:p>
                      <a:pPr algn="ctr"/>
                      <a:r>
                        <a:rPr lang="en-US" sz="1600" dirty="0"/>
                        <a:t>2.58</a:t>
                      </a:r>
                    </a:p>
                  </a:txBody>
                  <a:tcPr/>
                </a:tc>
                <a:tc>
                  <a:txBody>
                    <a:bodyPr/>
                    <a:lstStyle/>
                    <a:p>
                      <a:pPr algn="ctr"/>
                      <a:r>
                        <a:rPr lang="en-US" sz="1600" dirty="0"/>
                        <a:t>11.17</a:t>
                      </a:r>
                    </a:p>
                  </a:txBody>
                  <a:tcPr/>
                </a:tc>
                <a:tc>
                  <a:txBody>
                    <a:bodyPr/>
                    <a:lstStyle/>
                    <a:p>
                      <a:pPr algn="ctr"/>
                      <a:r>
                        <a:rPr lang="en-US" sz="1600" dirty="0"/>
                        <a:t>17.67</a:t>
                      </a:r>
                    </a:p>
                  </a:txBody>
                  <a:tcPr/>
                </a:tc>
                <a:tc>
                  <a:txBody>
                    <a:bodyPr/>
                    <a:lstStyle/>
                    <a:p>
                      <a:pPr algn="ctr"/>
                      <a:r>
                        <a:rPr lang="en-US" sz="1600" dirty="0"/>
                        <a:t>6.50</a:t>
                      </a:r>
                    </a:p>
                  </a:txBody>
                  <a:tcPr/>
                </a:tc>
                <a:extLst>
                  <a:ext uri="{0D108BD9-81ED-4DB2-BD59-A6C34878D82A}">
                    <a16:rowId xmlns:a16="http://schemas.microsoft.com/office/drawing/2014/main" val="1731153649"/>
                  </a:ext>
                </a:extLst>
              </a:tr>
              <a:tr h="321118">
                <a:tc vMerge="1">
                  <a:txBody>
                    <a:bodyPr/>
                    <a:lstStyle/>
                    <a:p>
                      <a:endParaRPr lang="en-US"/>
                    </a:p>
                  </a:txBody>
                  <a:tcPr/>
                </a:tc>
                <a:tc>
                  <a:txBody>
                    <a:bodyPr/>
                    <a:lstStyle/>
                    <a:p>
                      <a:r>
                        <a:rPr lang="en-US" sz="1600" dirty="0"/>
                        <a:t>Female</a:t>
                      </a:r>
                    </a:p>
                  </a:txBody>
                  <a:tcPr/>
                </a:tc>
                <a:tc>
                  <a:txBody>
                    <a:bodyPr/>
                    <a:lstStyle/>
                    <a:p>
                      <a:pPr algn="ctr"/>
                      <a:r>
                        <a:rPr lang="en-US" sz="1600" dirty="0"/>
                        <a:t>12</a:t>
                      </a:r>
                    </a:p>
                  </a:txBody>
                  <a:tcPr/>
                </a:tc>
                <a:tc>
                  <a:txBody>
                    <a:bodyPr/>
                    <a:lstStyle/>
                    <a:p>
                      <a:pPr algn="ctr"/>
                      <a:r>
                        <a:rPr lang="en-US" sz="1600" dirty="0"/>
                        <a:t>15.89</a:t>
                      </a:r>
                    </a:p>
                  </a:txBody>
                  <a:tcPr/>
                </a:tc>
                <a:tc>
                  <a:txBody>
                    <a:bodyPr/>
                    <a:lstStyle/>
                    <a:p>
                      <a:pPr algn="ctr"/>
                      <a:r>
                        <a:rPr lang="en-US" sz="1600" dirty="0"/>
                        <a:t>23.11</a:t>
                      </a:r>
                    </a:p>
                  </a:txBody>
                  <a:tcPr/>
                </a:tc>
                <a:tc>
                  <a:txBody>
                    <a:bodyPr/>
                    <a:lstStyle/>
                    <a:p>
                      <a:pPr algn="ctr"/>
                      <a:r>
                        <a:rPr lang="en-US" sz="1600" dirty="0"/>
                        <a:t>7.22**</a:t>
                      </a:r>
                    </a:p>
                  </a:txBody>
                  <a:tcPr/>
                </a:tc>
                <a:tc>
                  <a:txBody>
                    <a:bodyPr/>
                    <a:lstStyle/>
                    <a:p>
                      <a:pPr algn="ctr"/>
                      <a:r>
                        <a:rPr lang="en-US" sz="1600" dirty="0"/>
                        <a:t>9.67</a:t>
                      </a:r>
                    </a:p>
                  </a:txBody>
                  <a:tcPr/>
                </a:tc>
                <a:tc>
                  <a:txBody>
                    <a:bodyPr/>
                    <a:lstStyle/>
                    <a:p>
                      <a:pPr algn="ctr"/>
                      <a:r>
                        <a:rPr lang="en-US" sz="1600" dirty="0"/>
                        <a:t>24.22</a:t>
                      </a:r>
                    </a:p>
                  </a:txBody>
                  <a:tcPr/>
                </a:tc>
                <a:tc>
                  <a:txBody>
                    <a:bodyPr/>
                    <a:lstStyle/>
                    <a:p>
                      <a:pPr algn="ctr"/>
                      <a:r>
                        <a:rPr lang="en-US" sz="1600" dirty="0"/>
                        <a:t>14.55**</a:t>
                      </a:r>
                    </a:p>
                  </a:txBody>
                  <a:tcPr/>
                </a:tc>
                <a:extLst>
                  <a:ext uri="{0D108BD9-81ED-4DB2-BD59-A6C34878D82A}">
                    <a16:rowId xmlns:a16="http://schemas.microsoft.com/office/drawing/2014/main" val="3977199077"/>
                  </a:ext>
                </a:extLst>
              </a:tr>
              <a:tr h="355176">
                <a:tc>
                  <a:txBody>
                    <a:bodyPr/>
                    <a:lstStyle/>
                    <a:p>
                      <a:pPr lvl="0"/>
                      <a:r>
                        <a:rPr lang="en-US" sz="1600" dirty="0"/>
                        <a:t>Ethnicity</a:t>
                      </a:r>
                    </a:p>
                  </a:txBody>
                  <a:tcPr/>
                </a:tc>
                <a:tc>
                  <a:txBody>
                    <a:bodyPr/>
                    <a:lstStyle/>
                    <a:p>
                      <a:r>
                        <a:rPr lang="en-US" sz="1600" dirty="0"/>
                        <a:t>Black</a:t>
                      </a:r>
                    </a:p>
                  </a:txBody>
                  <a:tcPr/>
                </a:tc>
                <a:tc>
                  <a:txBody>
                    <a:bodyPr/>
                    <a:lstStyle/>
                    <a:p>
                      <a:pPr algn="ctr"/>
                      <a:r>
                        <a:rPr lang="en-US" sz="1600" dirty="0"/>
                        <a:t>5</a:t>
                      </a:r>
                    </a:p>
                  </a:txBody>
                  <a:tcPr/>
                </a:tc>
                <a:tc>
                  <a:txBody>
                    <a:bodyPr/>
                    <a:lstStyle/>
                    <a:p>
                      <a:pPr algn="ctr"/>
                      <a:r>
                        <a:rPr lang="en-US" sz="1600" dirty="0"/>
                        <a:t>16.60</a:t>
                      </a:r>
                    </a:p>
                  </a:txBody>
                  <a:tcPr/>
                </a:tc>
                <a:tc>
                  <a:txBody>
                    <a:bodyPr/>
                    <a:lstStyle/>
                    <a:p>
                      <a:pPr algn="ctr"/>
                      <a:r>
                        <a:rPr lang="en-US" sz="1600" dirty="0"/>
                        <a:t>21.00</a:t>
                      </a:r>
                    </a:p>
                  </a:txBody>
                  <a:tcPr/>
                </a:tc>
                <a:tc>
                  <a:txBody>
                    <a:bodyPr/>
                    <a:lstStyle/>
                    <a:p>
                      <a:pPr algn="ctr"/>
                      <a:r>
                        <a:rPr lang="en-US" sz="1600" dirty="0"/>
                        <a:t>4.40</a:t>
                      </a:r>
                    </a:p>
                  </a:txBody>
                  <a:tcPr/>
                </a:tc>
                <a:tc>
                  <a:txBody>
                    <a:bodyPr/>
                    <a:lstStyle/>
                    <a:p>
                      <a:pPr algn="ctr"/>
                      <a:r>
                        <a:rPr lang="en-US" sz="1600" dirty="0"/>
                        <a:t>10.20</a:t>
                      </a:r>
                    </a:p>
                  </a:txBody>
                  <a:tcPr/>
                </a:tc>
                <a:tc>
                  <a:txBody>
                    <a:bodyPr/>
                    <a:lstStyle/>
                    <a:p>
                      <a:pPr algn="ctr"/>
                      <a:r>
                        <a:rPr lang="en-US" sz="1600" dirty="0"/>
                        <a:t>20.00</a:t>
                      </a:r>
                    </a:p>
                  </a:txBody>
                  <a:tcPr/>
                </a:tc>
                <a:tc>
                  <a:txBody>
                    <a:bodyPr/>
                    <a:lstStyle/>
                    <a:p>
                      <a:pPr algn="ctr"/>
                      <a:r>
                        <a:rPr lang="en-US" sz="1600" dirty="0"/>
                        <a:t>9.80</a:t>
                      </a:r>
                    </a:p>
                  </a:txBody>
                  <a:tcPr/>
                </a:tc>
                <a:extLst>
                  <a:ext uri="{0D108BD9-81ED-4DB2-BD59-A6C34878D82A}">
                    <a16:rowId xmlns:a16="http://schemas.microsoft.com/office/drawing/2014/main" val="3318608303"/>
                  </a:ext>
                </a:extLst>
              </a:tr>
              <a:tr h="355176">
                <a:tc>
                  <a:txBody>
                    <a:bodyPr/>
                    <a:lstStyle/>
                    <a:p>
                      <a:pPr lvl="1"/>
                      <a:endParaRPr lang="en-US" sz="1600" dirty="0"/>
                    </a:p>
                  </a:txBody>
                  <a:tcPr/>
                </a:tc>
                <a:tc>
                  <a:txBody>
                    <a:bodyPr/>
                    <a:lstStyle/>
                    <a:p>
                      <a:r>
                        <a:rPr lang="en-US" sz="1600" dirty="0"/>
                        <a:t>Hispanic</a:t>
                      </a:r>
                    </a:p>
                  </a:txBody>
                  <a:tcPr/>
                </a:tc>
                <a:tc>
                  <a:txBody>
                    <a:bodyPr/>
                    <a:lstStyle/>
                    <a:p>
                      <a:pPr algn="ctr"/>
                      <a:r>
                        <a:rPr lang="en-US" sz="1600" dirty="0"/>
                        <a:t>14</a:t>
                      </a:r>
                    </a:p>
                  </a:txBody>
                  <a:tcPr/>
                </a:tc>
                <a:tc>
                  <a:txBody>
                    <a:bodyPr/>
                    <a:lstStyle/>
                    <a:p>
                      <a:pPr algn="ctr"/>
                      <a:r>
                        <a:rPr lang="en-US" sz="1600" dirty="0"/>
                        <a:t>16.07</a:t>
                      </a:r>
                    </a:p>
                  </a:txBody>
                  <a:tcPr/>
                </a:tc>
                <a:tc>
                  <a:txBody>
                    <a:bodyPr/>
                    <a:lstStyle/>
                    <a:p>
                      <a:pPr algn="ctr"/>
                      <a:r>
                        <a:rPr lang="en-US" sz="1600" dirty="0"/>
                        <a:t>20.43</a:t>
                      </a:r>
                    </a:p>
                  </a:txBody>
                  <a:tcPr/>
                </a:tc>
                <a:tc>
                  <a:txBody>
                    <a:bodyPr/>
                    <a:lstStyle/>
                    <a:p>
                      <a:pPr algn="ctr"/>
                      <a:r>
                        <a:rPr lang="en-US" sz="1600" dirty="0"/>
                        <a:t>4.36*</a:t>
                      </a:r>
                    </a:p>
                  </a:txBody>
                  <a:tcPr/>
                </a:tc>
                <a:tc>
                  <a:txBody>
                    <a:bodyPr/>
                    <a:lstStyle/>
                    <a:p>
                      <a:pPr algn="ctr"/>
                      <a:r>
                        <a:rPr lang="en-US" sz="1600" dirty="0"/>
                        <a:t>9.86</a:t>
                      </a:r>
                    </a:p>
                  </a:txBody>
                  <a:tcPr/>
                </a:tc>
                <a:tc>
                  <a:txBody>
                    <a:bodyPr/>
                    <a:lstStyle/>
                    <a:p>
                      <a:pPr algn="ctr"/>
                      <a:r>
                        <a:rPr lang="en-US" sz="1600" dirty="0"/>
                        <a:t>19.21</a:t>
                      </a:r>
                    </a:p>
                  </a:txBody>
                  <a:tcPr/>
                </a:tc>
                <a:tc>
                  <a:txBody>
                    <a:bodyPr/>
                    <a:lstStyle/>
                    <a:p>
                      <a:pPr algn="ctr"/>
                      <a:r>
                        <a:rPr lang="en-US" sz="1600" dirty="0"/>
                        <a:t>9.35*</a:t>
                      </a:r>
                    </a:p>
                  </a:txBody>
                  <a:tcPr/>
                </a:tc>
                <a:extLst>
                  <a:ext uri="{0D108BD9-81ED-4DB2-BD59-A6C34878D82A}">
                    <a16:rowId xmlns:a16="http://schemas.microsoft.com/office/drawing/2014/main" val="3472952416"/>
                  </a:ext>
                </a:extLst>
              </a:tr>
              <a:tr h="355176">
                <a:tc>
                  <a:txBody>
                    <a:bodyPr/>
                    <a:lstStyle/>
                    <a:p>
                      <a:pPr lvl="1"/>
                      <a:endParaRPr lang="en-US" sz="1600" dirty="0"/>
                    </a:p>
                  </a:txBody>
                  <a:tcPr/>
                </a:tc>
                <a:tc>
                  <a:txBody>
                    <a:bodyPr/>
                    <a:lstStyle/>
                    <a:p>
                      <a:r>
                        <a:rPr lang="en-US" sz="1600" dirty="0"/>
                        <a:t>White</a:t>
                      </a:r>
                    </a:p>
                  </a:txBody>
                  <a:tcPr/>
                </a:tc>
                <a:tc>
                  <a:txBody>
                    <a:bodyPr/>
                    <a:lstStyle/>
                    <a:p>
                      <a:pPr algn="ctr"/>
                      <a:r>
                        <a:rPr lang="en-US" sz="1600" dirty="0"/>
                        <a:t>1</a:t>
                      </a:r>
                    </a:p>
                  </a:txBody>
                  <a:tcPr/>
                </a:tc>
                <a:tc>
                  <a:txBody>
                    <a:bodyPr/>
                    <a:lstStyle/>
                    <a:p>
                      <a:pPr algn="ctr"/>
                      <a:r>
                        <a:rPr lang="en-US" sz="1600" dirty="0"/>
                        <a:t>19.00</a:t>
                      </a:r>
                    </a:p>
                  </a:txBody>
                  <a:tcPr/>
                </a:tc>
                <a:tc>
                  <a:txBody>
                    <a:bodyPr/>
                    <a:lstStyle/>
                    <a:p>
                      <a:pPr algn="ctr"/>
                      <a:r>
                        <a:rPr lang="en-US" sz="1600" dirty="0"/>
                        <a:t>29.00</a:t>
                      </a:r>
                    </a:p>
                  </a:txBody>
                  <a:tcPr/>
                </a:tc>
                <a:tc>
                  <a:txBody>
                    <a:bodyPr/>
                    <a:lstStyle/>
                    <a:p>
                      <a:pPr algn="ctr"/>
                      <a:r>
                        <a:rPr lang="en-US" sz="1600" dirty="0"/>
                        <a:t>10.00</a:t>
                      </a:r>
                      <a:r>
                        <a:rPr lang="en-US" sz="1600" baseline="30000" dirty="0"/>
                        <a:t>a</a:t>
                      </a:r>
                      <a:endParaRPr lang="en-US" sz="1600" dirty="0"/>
                    </a:p>
                  </a:txBody>
                  <a:tcPr/>
                </a:tc>
                <a:tc>
                  <a:txBody>
                    <a:bodyPr/>
                    <a:lstStyle/>
                    <a:p>
                      <a:pPr algn="ctr"/>
                      <a:r>
                        <a:rPr lang="en-US" sz="1600" dirty="0"/>
                        <a:t>15.00</a:t>
                      </a:r>
                    </a:p>
                  </a:txBody>
                  <a:tcPr/>
                </a:tc>
                <a:tc>
                  <a:txBody>
                    <a:bodyPr/>
                    <a:lstStyle/>
                    <a:p>
                      <a:pPr algn="ctr"/>
                      <a:r>
                        <a:rPr lang="en-US" sz="1600" dirty="0"/>
                        <a:t>38.00</a:t>
                      </a:r>
                    </a:p>
                  </a:txBody>
                  <a:tcPr/>
                </a:tc>
                <a:tc>
                  <a:txBody>
                    <a:bodyPr/>
                    <a:lstStyle/>
                    <a:p>
                      <a:pPr algn="ctr"/>
                      <a:r>
                        <a:rPr lang="en-US" sz="1600" dirty="0"/>
                        <a:t>23.00</a:t>
                      </a:r>
                      <a:r>
                        <a:rPr lang="en-US" sz="1600" baseline="30000" dirty="0"/>
                        <a:t>a</a:t>
                      </a:r>
                      <a:endParaRPr lang="en-US" sz="1600" dirty="0"/>
                    </a:p>
                  </a:txBody>
                  <a:tcPr/>
                </a:tc>
                <a:extLst>
                  <a:ext uri="{0D108BD9-81ED-4DB2-BD59-A6C34878D82A}">
                    <a16:rowId xmlns:a16="http://schemas.microsoft.com/office/drawing/2014/main" val="4135600147"/>
                  </a:ext>
                </a:extLst>
              </a:tr>
              <a:tr h="355176">
                <a:tc>
                  <a:txBody>
                    <a:bodyPr/>
                    <a:lstStyle/>
                    <a:p>
                      <a:endParaRPr lang="en-US" sz="1600" dirty="0"/>
                    </a:p>
                  </a:txBody>
                  <a:tcPr/>
                </a:tc>
                <a:tc>
                  <a:txBody>
                    <a:bodyPr/>
                    <a:lstStyle/>
                    <a:p>
                      <a:r>
                        <a:rPr lang="en-US" sz="1600" dirty="0"/>
                        <a:t>Multiple</a:t>
                      </a:r>
                    </a:p>
                  </a:txBody>
                  <a:tcPr/>
                </a:tc>
                <a:tc>
                  <a:txBody>
                    <a:bodyPr/>
                    <a:lstStyle/>
                    <a:p>
                      <a:pPr algn="ctr"/>
                      <a:r>
                        <a:rPr lang="en-US" sz="1600" dirty="0"/>
                        <a:t>1</a:t>
                      </a:r>
                    </a:p>
                  </a:txBody>
                  <a:tcPr/>
                </a:tc>
                <a:tc>
                  <a:txBody>
                    <a:bodyPr/>
                    <a:lstStyle/>
                    <a:p>
                      <a:pPr algn="ctr"/>
                      <a:r>
                        <a:rPr lang="en-US" sz="1600" dirty="0"/>
                        <a:t>20.00</a:t>
                      </a:r>
                    </a:p>
                  </a:txBody>
                  <a:tcPr/>
                </a:tc>
                <a:tc>
                  <a:txBody>
                    <a:bodyPr/>
                    <a:lstStyle/>
                    <a:p>
                      <a:pPr algn="ctr"/>
                      <a:r>
                        <a:rPr lang="en-US" sz="1600" dirty="0"/>
                        <a:t>23.00</a:t>
                      </a:r>
                    </a:p>
                  </a:txBody>
                  <a:tcPr/>
                </a:tc>
                <a:tc>
                  <a:txBody>
                    <a:bodyPr/>
                    <a:lstStyle/>
                    <a:p>
                      <a:pPr algn="ctr"/>
                      <a:r>
                        <a:rPr lang="en-US" sz="1600" dirty="0"/>
                        <a:t>3.00</a:t>
                      </a:r>
                      <a:r>
                        <a:rPr lang="en-US" sz="1600" baseline="30000" dirty="0"/>
                        <a:t>a</a:t>
                      </a:r>
                      <a:endParaRPr lang="en-US" sz="1600" dirty="0"/>
                    </a:p>
                  </a:txBody>
                  <a:tcPr/>
                </a:tc>
                <a:tc>
                  <a:txBody>
                    <a:bodyPr/>
                    <a:lstStyle/>
                    <a:p>
                      <a:pPr algn="ctr"/>
                      <a:r>
                        <a:rPr lang="en-US" sz="1600" dirty="0"/>
                        <a:t>17.00</a:t>
                      </a:r>
                    </a:p>
                  </a:txBody>
                  <a:tcPr/>
                </a:tc>
                <a:tc>
                  <a:txBody>
                    <a:bodyPr/>
                    <a:lstStyle/>
                    <a:p>
                      <a:pPr algn="ctr"/>
                      <a:r>
                        <a:rPr lang="en-US" sz="1600" dirty="0"/>
                        <a:t>23.00</a:t>
                      </a:r>
                    </a:p>
                  </a:txBody>
                  <a:tcPr/>
                </a:tc>
                <a:tc>
                  <a:txBody>
                    <a:bodyPr/>
                    <a:lstStyle/>
                    <a:p>
                      <a:pPr algn="ctr"/>
                      <a:r>
                        <a:rPr lang="en-US" sz="1600" dirty="0"/>
                        <a:t>6.00*</a:t>
                      </a:r>
                    </a:p>
                  </a:txBody>
                  <a:tcPr/>
                </a:tc>
                <a:extLst>
                  <a:ext uri="{0D108BD9-81ED-4DB2-BD59-A6C34878D82A}">
                    <a16:rowId xmlns:a16="http://schemas.microsoft.com/office/drawing/2014/main" val="3939046882"/>
                  </a:ext>
                </a:extLst>
              </a:tr>
              <a:tr h="355176">
                <a:tc>
                  <a:txBody>
                    <a:bodyPr/>
                    <a:lstStyle/>
                    <a:p>
                      <a:pPr lvl="0"/>
                      <a:r>
                        <a:rPr lang="en-US" sz="1600" b="0" dirty="0"/>
                        <a:t>ELL</a:t>
                      </a:r>
                    </a:p>
                  </a:txBody>
                  <a:tcPr/>
                </a:tc>
                <a:tc>
                  <a:txBody>
                    <a:bodyPr/>
                    <a:lstStyle/>
                    <a:p>
                      <a:r>
                        <a:rPr lang="en-US" sz="1600" b="0" dirty="0"/>
                        <a:t>No</a:t>
                      </a:r>
                    </a:p>
                  </a:txBody>
                  <a:tcPr/>
                </a:tc>
                <a:tc>
                  <a:txBody>
                    <a:bodyPr/>
                    <a:lstStyle/>
                    <a:p>
                      <a:pPr algn="ctr"/>
                      <a:r>
                        <a:rPr lang="en-US" sz="1600" b="0" dirty="0"/>
                        <a:t>16</a:t>
                      </a:r>
                    </a:p>
                  </a:txBody>
                  <a:tcPr/>
                </a:tc>
                <a:tc>
                  <a:txBody>
                    <a:bodyPr/>
                    <a:lstStyle/>
                    <a:p>
                      <a:pPr algn="ctr"/>
                      <a:r>
                        <a:rPr lang="en-US" sz="1600" b="0" dirty="0"/>
                        <a:t>16.44</a:t>
                      </a:r>
                    </a:p>
                  </a:txBody>
                  <a:tcPr/>
                </a:tc>
                <a:tc>
                  <a:txBody>
                    <a:bodyPr/>
                    <a:lstStyle/>
                    <a:p>
                      <a:pPr algn="ctr"/>
                      <a:r>
                        <a:rPr lang="en-US" sz="1600" b="0" dirty="0"/>
                        <a:t>21.25</a:t>
                      </a:r>
                    </a:p>
                  </a:txBody>
                  <a:tcPr/>
                </a:tc>
                <a:tc>
                  <a:txBody>
                    <a:bodyPr/>
                    <a:lstStyle/>
                    <a:p>
                      <a:pPr algn="ctr"/>
                      <a:r>
                        <a:rPr lang="en-US" sz="1600" b="0" dirty="0"/>
                        <a:t>4.81**</a:t>
                      </a:r>
                    </a:p>
                  </a:txBody>
                  <a:tcPr/>
                </a:tc>
                <a:tc>
                  <a:txBody>
                    <a:bodyPr/>
                    <a:lstStyle/>
                    <a:p>
                      <a:pPr algn="ctr"/>
                      <a:r>
                        <a:rPr lang="en-US" sz="1600" b="0" dirty="0"/>
                        <a:t>10.44</a:t>
                      </a:r>
                    </a:p>
                  </a:txBody>
                  <a:tcPr/>
                </a:tc>
                <a:tc>
                  <a:txBody>
                    <a:bodyPr/>
                    <a:lstStyle/>
                    <a:p>
                      <a:pPr algn="ctr"/>
                      <a:r>
                        <a:rPr lang="en-US" sz="1600" b="0" dirty="0"/>
                        <a:t>20.88</a:t>
                      </a:r>
                    </a:p>
                  </a:txBody>
                  <a:tcPr/>
                </a:tc>
                <a:tc>
                  <a:txBody>
                    <a:bodyPr/>
                    <a:lstStyle/>
                    <a:p>
                      <a:pPr algn="ctr"/>
                      <a:r>
                        <a:rPr lang="en-US" sz="1600" b="0" dirty="0"/>
                        <a:t>10.44**</a:t>
                      </a:r>
                    </a:p>
                  </a:txBody>
                  <a:tcPr/>
                </a:tc>
                <a:extLst>
                  <a:ext uri="{0D108BD9-81ED-4DB2-BD59-A6C34878D82A}">
                    <a16:rowId xmlns:a16="http://schemas.microsoft.com/office/drawing/2014/main" val="3499763106"/>
                  </a:ext>
                </a:extLst>
              </a:tr>
              <a:tr h="355176">
                <a:tc>
                  <a:txBody>
                    <a:bodyPr/>
                    <a:lstStyle/>
                    <a:p>
                      <a:pPr lvl="0"/>
                      <a:endParaRPr lang="en-US" sz="1600" dirty="0"/>
                    </a:p>
                  </a:txBody>
                  <a:tcPr/>
                </a:tc>
                <a:tc>
                  <a:txBody>
                    <a:bodyPr/>
                    <a:lstStyle/>
                    <a:p>
                      <a:r>
                        <a:rPr lang="en-US" sz="1600" dirty="0"/>
                        <a:t>Yes</a:t>
                      </a:r>
                    </a:p>
                  </a:txBody>
                  <a:tcPr/>
                </a:tc>
                <a:tc>
                  <a:txBody>
                    <a:bodyPr/>
                    <a:lstStyle/>
                    <a:p>
                      <a:pPr algn="ctr"/>
                      <a:r>
                        <a:rPr lang="en-US" sz="1600" dirty="0"/>
                        <a:t>5</a:t>
                      </a:r>
                    </a:p>
                  </a:txBody>
                  <a:tcPr/>
                </a:tc>
                <a:tc>
                  <a:txBody>
                    <a:bodyPr/>
                    <a:lstStyle/>
                    <a:p>
                      <a:pPr algn="ctr"/>
                      <a:r>
                        <a:rPr lang="en-US" sz="1600" dirty="0"/>
                        <a:t>16.80</a:t>
                      </a:r>
                    </a:p>
                  </a:txBody>
                  <a:tcPr/>
                </a:tc>
                <a:tc>
                  <a:txBody>
                    <a:bodyPr/>
                    <a:lstStyle/>
                    <a:p>
                      <a:pPr algn="ctr"/>
                      <a:r>
                        <a:rPr lang="en-US" sz="1600" dirty="0"/>
                        <a:t>20.60</a:t>
                      </a:r>
                    </a:p>
                  </a:txBody>
                  <a:tcPr/>
                </a:tc>
                <a:tc>
                  <a:txBody>
                    <a:bodyPr/>
                    <a:lstStyle/>
                    <a:p>
                      <a:pPr algn="ctr"/>
                      <a:r>
                        <a:rPr lang="en-US" sz="1600" dirty="0"/>
                        <a:t>3.80</a:t>
                      </a:r>
                    </a:p>
                  </a:txBody>
                  <a:tcPr/>
                </a:tc>
                <a:tc>
                  <a:txBody>
                    <a:bodyPr/>
                    <a:lstStyle/>
                    <a:p>
                      <a:pPr algn="ctr"/>
                      <a:r>
                        <a:rPr lang="en-US" sz="1600" baseline="0" dirty="0"/>
                        <a:t>10.80</a:t>
                      </a:r>
                    </a:p>
                  </a:txBody>
                  <a:tcPr/>
                </a:tc>
                <a:tc>
                  <a:txBody>
                    <a:bodyPr/>
                    <a:lstStyle/>
                    <a:p>
                      <a:pPr algn="ctr"/>
                      <a:r>
                        <a:rPr lang="en-US" sz="1600" baseline="0" dirty="0"/>
                        <a:t>19.20</a:t>
                      </a:r>
                    </a:p>
                  </a:txBody>
                  <a:tcPr/>
                </a:tc>
                <a:tc>
                  <a:txBody>
                    <a:bodyPr/>
                    <a:lstStyle/>
                    <a:p>
                      <a:pPr algn="ctr"/>
                      <a:r>
                        <a:rPr lang="en-US" sz="1600" baseline="0" dirty="0"/>
                        <a:t>8.40</a:t>
                      </a:r>
                    </a:p>
                  </a:txBody>
                  <a:tcPr/>
                </a:tc>
                <a:extLst>
                  <a:ext uri="{0D108BD9-81ED-4DB2-BD59-A6C34878D82A}">
                    <a16:rowId xmlns:a16="http://schemas.microsoft.com/office/drawing/2014/main" val="2098147863"/>
                  </a:ext>
                </a:extLst>
              </a:tr>
              <a:tr h="355176">
                <a:tc>
                  <a:txBody>
                    <a:bodyPr/>
                    <a:lstStyle/>
                    <a:p>
                      <a:pPr lvl="0"/>
                      <a:r>
                        <a:rPr lang="en-US" sz="1600" dirty="0"/>
                        <a:t>SPED</a:t>
                      </a:r>
                    </a:p>
                  </a:txBody>
                  <a:tcPr/>
                </a:tc>
                <a:tc>
                  <a:txBody>
                    <a:bodyPr/>
                    <a:lstStyle/>
                    <a:p>
                      <a:r>
                        <a:rPr lang="en-US" sz="1600" dirty="0"/>
                        <a:t>No</a:t>
                      </a:r>
                    </a:p>
                  </a:txBody>
                  <a:tcPr/>
                </a:tc>
                <a:tc>
                  <a:txBody>
                    <a:bodyPr/>
                    <a:lstStyle/>
                    <a:p>
                      <a:pPr algn="ctr"/>
                      <a:r>
                        <a:rPr lang="en-US" sz="1600" dirty="0"/>
                        <a:t>10</a:t>
                      </a:r>
                    </a:p>
                  </a:txBody>
                  <a:tcPr/>
                </a:tc>
                <a:tc>
                  <a:txBody>
                    <a:bodyPr/>
                    <a:lstStyle/>
                    <a:p>
                      <a:pPr algn="ctr"/>
                      <a:r>
                        <a:rPr lang="en-US" sz="1600" dirty="0"/>
                        <a:t>17.10</a:t>
                      </a:r>
                    </a:p>
                  </a:txBody>
                  <a:tcPr/>
                </a:tc>
                <a:tc>
                  <a:txBody>
                    <a:bodyPr/>
                    <a:lstStyle/>
                    <a:p>
                      <a:pPr algn="ctr"/>
                      <a:r>
                        <a:rPr lang="en-US" sz="1600" dirty="0"/>
                        <a:t>24.80</a:t>
                      </a:r>
                    </a:p>
                  </a:txBody>
                  <a:tcPr/>
                </a:tc>
                <a:tc>
                  <a:txBody>
                    <a:bodyPr/>
                    <a:lstStyle/>
                    <a:p>
                      <a:pPr algn="ctr"/>
                      <a:r>
                        <a:rPr lang="en-US" sz="1600" dirty="0"/>
                        <a:t>7.70***</a:t>
                      </a:r>
                    </a:p>
                  </a:txBody>
                  <a:tcPr/>
                </a:tc>
                <a:tc>
                  <a:txBody>
                    <a:bodyPr/>
                    <a:lstStyle/>
                    <a:p>
                      <a:pPr algn="ctr"/>
                      <a:r>
                        <a:rPr lang="en-US" sz="1600" dirty="0"/>
                        <a:t>11.40</a:t>
                      </a:r>
                    </a:p>
                  </a:txBody>
                  <a:tcPr/>
                </a:tc>
                <a:tc>
                  <a:txBody>
                    <a:bodyPr/>
                    <a:lstStyle/>
                    <a:p>
                      <a:pPr algn="ctr"/>
                      <a:r>
                        <a:rPr lang="en-US" sz="1600" dirty="0"/>
                        <a:t>28.00</a:t>
                      </a:r>
                    </a:p>
                  </a:txBody>
                  <a:tcPr/>
                </a:tc>
                <a:tc>
                  <a:txBody>
                    <a:bodyPr/>
                    <a:lstStyle/>
                    <a:p>
                      <a:pPr algn="ctr"/>
                      <a:r>
                        <a:rPr lang="en-US" sz="1600" dirty="0"/>
                        <a:t>16.60***</a:t>
                      </a:r>
                    </a:p>
                  </a:txBody>
                  <a:tcPr/>
                </a:tc>
                <a:extLst>
                  <a:ext uri="{0D108BD9-81ED-4DB2-BD59-A6C34878D82A}">
                    <a16:rowId xmlns:a16="http://schemas.microsoft.com/office/drawing/2014/main" val="2714133535"/>
                  </a:ext>
                </a:extLst>
              </a:tr>
              <a:tr h="355176">
                <a:tc>
                  <a:txBody>
                    <a:bodyPr/>
                    <a:lstStyle/>
                    <a:p>
                      <a:pPr lvl="1"/>
                      <a:endParaRPr lang="en-US" sz="1600" dirty="0"/>
                    </a:p>
                  </a:txBody>
                  <a:tcPr/>
                </a:tc>
                <a:tc>
                  <a:txBody>
                    <a:bodyPr/>
                    <a:lstStyle/>
                    <a:p>
                      <a:r>
                        <a:rPr lang="en-US" sz="1600" dirty="0"/>
                        <a:t>Yes</a:t>
                      </a:r>
                    </a:p>
                  </a:txBody>
                  <a:tcPr/>
                </a:tc>
                <a:tc>
                  <a:txBody>
                    <a:bodyPr/>
                    <a:lstStyle/>
                    <a:p>
                      <a:pPr algn="ctr"/>
                      <a:r>
                        <a:rPr lang="en-US" sz="1600" dirty="0"/>
                        <a:t>11</a:t>
                      </a:r>
                    </a:p>
                  </a:txBody>
                  <a:tcPr/>
                </a:tc>
                <a:tc>
                  <a:txBody>
                    <a:bodyPr/>
                    <a:lstStyle/>
                    <a:p>
                      <a:pPr algn="ctr"/>
                      <a:r>
                        <a:rPr lang="en-US" sz="1600" dirty="0"/>
                        <a:t>16.00</a:t>
                      </a:r>
                    </a:p>
                  </a:txBody>
                  <a:tcPr/>
                </a:tc>
                <a:tc>
                  <a:txBody>
                    <a:bodyPr/>
                    <a:lstStyle/>
                    <a:p>
                      <a:pPr algn="ctr"/>
                      <a:r>
                        <a:rPr lang="en-US" sz="1600" dirty="0"/>
                        <a:t>17.73</a:t>
                      </a:r>
                    </a:p>
                  </a:txBody>
                  <a:tcPr/>
                </a:tc>
                <a:tc>
                  <a:txBody>
                    <a:bodyPr/>
                    <a:lstStyle/>
                    <a:p>
                      <a:pPr algn="ctr"/>
                      <a:r>
                        <a:rPr lang="en-US" sz="1600" dirty="0"/>
                        <a:t>1.73</a:t>
                      </a:r>
                    </a:p>
                  </a:txBody>
                  <a:tcPr/>
                </a:tc>
                <a:tc>
                  <a:txBody>
                    <a:bodyPr/>
                    <a:lstStyle/>
                    <a:p>
                      <a:pPr algn="ctr"/>
                      <a:r>
                        <a:rPr lang="en-US" sz="1600" dirty="0"/>
                        <a:t>9.73</a:t>
                      </a:r>
                    </a:p>
                  </a:txBody>
                  <a:tcPr/>
                </a:tc>
                <a:tc>
                  <a:txBody>
                    <a:bodyPr/>
                    <a:lstStyle/>
                    <a:p>
                      <a:pPr algn="ctr"/>
                      <a:r>
                        <a:rPr lang="en-US" sz="1600" dirty="0"/>
                        <a:t>13.64</a:t>
                      </a:r>
                    </a:p>
                  </a:txBody>
                  <a:tcPr/>
                </a:tc>
                <a:tc>
                  <a:txBody>
                    <a:bodyPr/>
                    <a:lstStyle/>
                    <a:p>
                      <a:pPr algn="ctr"/>
                      <a:r>
                        <a:rPr lang="en-US" sz="1600" dirty="0"/>
                        <a:t>3.91</a:t>
                      </a:r>
                    </a:p>
                  </a:txBody>
                  <a:tcPr/>
                </a:tc>
                <a:extLst>
                  <a:ext uri="{0D108BD9-81ED-4DB2-BD59-A6C34878D82A}">
                    <a16:rowId xmlns:a16="http://schemas.microsoft.com/office/drawing/2014/main" val="2181101598"/>
                  </a:ext>
                </a:extLst>
              </a:tr>
            </a:tbl>
          </a:graphicData>
        </a:graphic>
      </p:graphicFrame>
      <p:sp>
        <p:nvSpPr>
          <p:cNvPr id="6" name="TextBox 5">
            <a:extLst>
              <a:ext uri="{FF2B5EF4-FFF2-40B4-BE49-F238E27FC236}">
                <a16:creationId xmlns:a16="http://schemas.microsoft.com/office/drawing/2014/main" id="{8AF0069E-5AD1-4BF1-BAB8-B39198B7EE4B}"/>
              </a:ext>
            </a:extLst>
          </p:cNvPr>
          <p:cNvSpPr txBox="1"/>
          <p:nvPr/>
        </p:nvSpPr>
        <p:spPr>
          <a:xfrm>
            <a:off x="189203" y="6484937"/>
            <a:ext cx="10805226" cy="338554"/>
          </a:xfrm>
          <a:prstGeom prst="rect">
            <a:avLst/>
          </a:prstGeom>
          <a:noFill/>
        </p:spPr>
        <p:txBody>
          <a:bodyPr wrap="square" rtlCol="0">
            <a:spAutoFit/>
          </a:bodyPr>
          <a:lstStyle/>
          <a:p>
            <a:r>
              <a:rPr lang="en-US" sz="1600" i="1" dirty="0">
                <a:solidFill>
                  <a:schemeClr val="bg1"/>
                </a:solidFill>
              </a:rPr>
              <a:t>***p&lt;.001; **p&lt;.01; *p&lt;.05; </a:t>
            </a:r>
            <a:r>
              <a:rPr lang="en-US" sz="1600" i="1" baseline="30000" dirty="0">
                <a:solidFill>
                  <a:schemeClr val="bg1"/>
                </a:solidFill>
              </a:rPr>
              <a:t>+</a:t>
            </a:r>
            <a:r>
              <a:rPr lang="en-US" sz="1600" i="1" dirty="0">
                <a:solidFill>
                  <a:schemeClr val="bg1"/>
                </a:solidFill>
              </a:rPr>
              <a:t>p&lt;.10; </a:t>
            </a:r>
            <a:r>
              <a:rPr lang="en-US" sz="1600" i="1" baseline="30000" dirty="0" err="1">
                <a:solidFill>
                  <a:schemeClr val="bg1"/>
                </a:solidFill>
              </a:rPr>
              <a:t>a</a:t>
            </a:r>
            <a:r>
              <a:rPr lang="en-US" sz="1600" i="1" dirty="0" err="1">
                <a:solidFill>
                  <a:schemeClr val="bg1"/>
                </a:solidFill>
              </a:rPr>
              <a:t>Too</a:t>
            </a:r>
            <a:r>
              <a:rPr lang="en-US" sz="1600" i="1" dirty="0">
                <a:solidFill>
                  <a:schemeClr val="bg1"/>
                </a:solidFill>
              </a:rPr>
              <a:t> few participants to calculate</a:t>
            </a:r>
          </a:p>
        </p:txBody>
      </p:sp>
      <p:sp>
        <p:nvSpPr>
          <p:cNvPr id="3" name="Rectangle 2">
            <a:extLst>
              <a:ext uri="{FF2B5EF4-FFF2-40B4-BE49-F238E27FC236}">
                <a16:creationId xmlns:a16="http://schemas.microsoft.com/office/drawing/2014/main" id="{BB44C3CF-7CDA-455A-AC58-899547332225}"/>
              </a:ext>
            </a:extLst>
          </p:cNvPr>
          <p:cNvSpPr/>
          <p:nvPr/>
        </p:nvSpPr>
        <p:spPr>
          <a:xfrm>
            <a:off x="469166" y="5789407"/>
            <a:ext cx="11463215" cy="646331"/>
          </a:xfrm>
          <a:prstGeom prst="rect">
            <a:avLst/>
          </a:prstGeom>
        </p:spPr>
        <p:txBody>
          <a:bodyPr wrap="square">
            <a:spAutoFit/>
          </a:bodyPr>
          <a:lstStyle/>
          <a:p>
            <a:r>
              <a:rPr lang="en-US" dirty="0"/>
              <a:t>Growth on the STAAR Biology EOC was significant for students who were female, Hispanic, non-English Language Learners, and not receiving Special Education services.</a:t>
            </a:r>
          </a:p>
        </p:txBody>
      </p:sp>
    </p:spTree>
    <p:extLst>
      <p:ext uri="{BB962C8B-B14F-4D97-AF65-F5344CB8AC3E}">
        <p14:creationId xmlns:p14="http://schemas.microsoft.com/office/powerpoint/2010/main" val="367367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248526" cy="615950"/>
          </a:xfrm>
        </p:spPr>
        <p:txBody>
          <a:bodyPr/>
          <a:lstStyle/>
          <a:p>
            <a:r>
              <a:rPr lang="en-US" dirty="0"/>
              <a:t>Cypress-Fairbanks ISD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58858276"/>
              </p:ext>
            </p:extLst>
          </p:nvPr>
        </p:nvGraphicFramePr>
        <p:xfrm>
          <a:off x="171593" y="1083529"/>
          <a:ext cx="11662173" cy="4602480"/>
        </p:xfrm>
        <a:graphic>
          <a:graphicData uri="http://schemas.openxmlformats.org/drawingml/2006/table">
            <a:tbl>
              <a:tblPr firstRow="1" lastRow="1" bandRow="1">
                <a:tableStyleId>{00A15C55-8517-42AA-B614-E9B94910E393}</a:tableStyleId>
              </a:tblPr>
              <a:tblGrid>
                <a:gridCol w="1288909">
                  <a:extLst>
                    <a:ext uri="{9D8B030D-6E8A-4147-A177-3AD203B41FA5}">
                      <a16:colId xmlns:a16="http://schemas.microsoft.com/office/drawing/2014/main" val="267665196"/>
                    </a:ext>
                  </a:extLst>
                </a:gridCol>
                <a:gridCol w="1188720">
                  <a:extLst>
                    <a:ext uri="{9D8B030D-6E8A-4147-A177-3AD203B41FA5}">
                      <a16:colId xmlns:a16="http://schemas.microsoft.com/office/drawing/2014/main" val="3349321636"/>
                    </a:ext>
                  </a:extLst>
                </a:gridCol>
                <a:gridCol w="914400">
                  <a:extLst>
                    <a:ext uri="{9D8B030D-6E8A-4147-A177-3AD203B41FA5}">
                      <a16:colId xmlns:a16="http://schemas.microsoft.com/office/drawing/2014/main" val="1144151013"/>
                    </a:ext>
                  </a:extLst>
                </a:gridCol>
                <a:gridCol w="1061454">
                  <a:extLst>
                    <a:ext uri="{9D8B030D-6E8A-4147-A177-3AD203B41FA5}">
                      <a16:colId xmlns:a16="http://schemas.microsoft.com/office/drawing/2014/main" val="2259723827"/>
                    </a:ext>
                  </a:extLst>
                </a:gridCol>
                <a:gridCol w="914900">
                  <a:extLst>
                    <a:ext uri="{9D8B030D-6E8A-4147-A177-3AD203B41FA5}">
                      <a16:colId xmlns:a16="http://schemas.microsoft.com/office/drawing/2014/main" val="3355834739"/>
                    </a:ext>
                  </a:extLst>
                </a:gridCol>
                <a:gridCol w="985636">
                  <a:extLst>
                    <a:ext uri="{9D8B030D-6E8A-4147-A177-3AD203B41FA5}">
                      <a16:colId xmlns:a16="http://schemas.microsoft.com/office/drawing/2014/main" val="2014215766"/>
                    </a:ext>
                  </a:extLst>
                </a:gridCol>
                <a:gridCol w="1188720">
                  <a:extLst>
                    <a:ext uri="{9D8B030D-6E8A-4147-A177-3AD203B41FA5}">
                      <a16:colId xmlns:a16="http://schemas.microsoft.com/office/drawing/2014/main" val="4081843431"/>
                    </a:ext>
                  </a:extLst>
                </a:gridCol>
                <a:gridCol w="998263">
                  <a:extLst>
                    <a:ext uri="{9D8B030D-6E8A-4147-A177-3AD203B41FA5}">
                      <a16:colId xmlns:a16="http://schemas.microsoft.com/office/drawing/2014/main" val="3677268011"/>
                    </a:ext>
                  </a:extLst>
                </a:gridCol>
                <a:gridCol w="1137272">
                  <a:extLst>
                    <a:ext uri="{9D8B030D-6E8A-4147-A177-3AD203B41FA5}">
                      <a16:colId xmlns:a16="http://schemas.microsoft.com/office/drawing/2014/main" val="2386107519"/>
                    </a:ext>
                  </a:extLst>
                </a:gridCol>
                <a:gridCol w="998263">
                  <a:extLst>
                    <a:ext uri="{9D8B030D-6E8A-4147-A177-3AD203B41FA5}">
                      <a16:colId xmlns:a16="http://schemas.microsoft.com/office/drawing/2014/main" val="76109419"/>
                    </a:ext>
                  </a:extLst>
                </a:gridCol>
                <a:gridCol w="985636">
                  <a:extLst>
                    <a:ext uri="{9D8B030D-6E8A-4147-A177-3AD203B41FA5}">
                      <a16:colId xmlns:a16="http://schemas.microsoft.com/office/drawing/2014/main" val="1149985526"/>
                    </a:ext>
                  </a:extLst>
                </a:gridCol>
              </a:tblGrid>
              <a:tr h="274320">
                <a:tc rowSpan="2">
                  <a:txBody>
                    <a:bodyPr/>
                    <a:lstStyle/>
                    <a:p>
                      <a:pPr algn="ctr"/>
                      <a:r>
                        <a:rPr lang="en-US" sz="1300" dirty="0"/>
                        <a:t>Subject</a:t>
                      </a:r>
                    </a:p>
                  </a:txBody>
                  <a:tcPr anchor="b">
                    <a:lnB w="12700" cap="flat" cmpd="sng" algn="ctr">
                      <a:solidFill>
                        <a:schemeClr val="bg1"/>
                      </a:solidFill>
                      <a:prstDash val="solid"/>
                      <a:round/>
                      <a:headEnd type="none" w="med" len="med"/>
                      <a:tailEnd type="none" w="med" len="med"/>
                    </a:lnB>
                  </a:tcPr>
                </a:tc>
                <a:tc gridSpan="5">
                  <a:txBody>
                    <a:bodyPr/>
                    <a:lstStyle/>
                    <a:p>
                      <a:pPr algn="ctr"/>
                      <a:r>
                        <a:rPr lang="en-US" sz="1300" dirty="0"/>
                        <a:t>Treatment</a:t>
                      </a:r>
                    </a:p>
                  </a:txBody>
                  <a:tcPr>
                    <a:lnB w="12700" cap="flat" cmpd="sng" algn="ctr">
                      <a:solidFill>
                        <a:schemeClr val="bg1"/>
                      </a:solidFill>
                      <a:prstDash val="solid"/>
                      <a:round/>
                      <a:headEnd type="none" w="med" len="med"/>
                      <a:tailEnd type="none" w="med" len="med"/>
                    </a:lnB>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5">
                  <a:txBody>
                    <a:bodyPr/>
                    <a:lstStyle/>
                    <a:p>
                      <a:pPr algn="ctr"/>
                      <a:r>
                        <a:rPr lang="en-US" sz="1300" dirty="0"/>
                        <a:t>Control</a:t>
                      </a:r>
                    </a:p>
                  </a:txBody>
                  <a:tcPr>
                    <a:lnB w="12700" cap="flat" cmpd="sng" algn="ctr">
                      <a:solidFill>
                        <a:schemeClr val="bg1"/>
                      </a:solidFill>
                      <a:prstDash val="solid"/>
                      <a:round/>
                      <a:headEnd type="none" w="med" len="med"/>
                      <a:tailEnd type="none" w="med" len="med"/>
                    </a:lnB>
                    <a:solidFill>
                      <a:schemeClr val="accent2">
                        <a:lumMod val="75000"/>
                      </a:schemeClr>
                    </a:solidFill>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17888028"/>
                  </a:ext>
                </a:extLst>
              </a:tr>
              <a:tr h="731520">
                <a:tc vMerge="1">
                  <a:txBody>
                    <a:bodyPr/>
                    <a:lstStyle/>
                    <a:p>
                      <a:endParaRPr lang="en-US" dirty="0"/>
                    </a:p>
                  </a:txBody>
                  <a:tcPr/>
                </a:tc>
                <a:tc>
                  <a:txBody>
                    <a:bodyPr/>
                    <a:lstStyle/>
                    <a:p>
                      <a:pPr algn="ctr"/>
                      <a:r>
                        <a:rPr lang="en-US" sz="1300" dirty="0">
                          <a:solidFill>
                            <a:schemeClr val="bg1"/>
                          </a:solidFill>
                        </a:rPr>
                        <a:t># Students / Enrollments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err="1">
                          <a:solidFill>
                            <a:schemeClr val="bg1"/>
                          </a:solidFill>
                        </a:rPr>
                        <a:t>Avg</a:t>
                      </a:r>
                      <a:r>
                        <a:rPr lang="en-US" sz="1300" baseline="0" dirty="0">
                          <a:solidFill>
                            <a:schemeClr val="bg1"/>
                          </a:solidFill>
                        </a:rPr>
                        <a:t> </a:t>
                      </a:r>
                      <a:r>
                        <a:rPr lang="en-US" sz="1300" dirty="0">
                          <a:solidFill>
                            <a:schemeClr val="bg1"/>
                          </a:solidFill>
                        </a:rPr>
                        <a:t>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Total # Credits Attempted</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a:t>
                      </a:r>
                      <a:r>
                        <a:rPr lang="en-US" sz="1300" baseline="0" dirty="0">
                          <a:solidFill>
                            <a:schemeClr val="bg1"/>
                          </a:solidFill>
                        </a:rPr>
                        <a:t> Credits </a:t>
                      </a:r>
                      <a:r>
                        <a:rPr lang="en-US" sz="1300" baseline="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 Students / Enrollments</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err="1">
                          <a:solidFill>
                            <a:schemeClr val="bg1"/>
                          </a:solidFill>
                        </a:rPr>
                        <a:t>Avg</a:t>
                      </a:r>
                      <a:r>
                        <a:rPr lang="en-US" sz="1300" dirty="0">
                          <a:solidFill>
                            <a:schemeClr val="bg1"/>
                          </a:solidFill>
                        </a:rPr>
                        <a:t> 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Total # Credits Attempted</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 Credits </a:t>
                      </a:r>
                      <a:r>
                        <a:rPr lang="en-US" sz="130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2349484293"/>
                  </a:ext>
                </a:extLst>
              </a:tr>
              <a:tr h="0">
                <a:tc>
                  <a:txBody>
                    <a:bodyPr/>
                    <a:lstStyle/>
                    <a:p>
                      <a:pPr algn="l"/>
                      <a:r>
                        <a:rPr lang="en-US" sz="1300" b="1" dirty="0"/>
                        <a:t>Algebra </a:t>
                      </a:r>
                    </a:p>
                    <a:p>
                      <a:pPr algn="l"/>
                      <a:r>
                        <a:rPr lang="en-US" sz="1300" b="1" dirty="0"/>
                        <a:t>2014-2018</a:t>
                      </a:r>
                    </a:p>
                  </a:txBody>
                  <a:tcPr anchor="ctr">
                    <a:lnT w="12700" cap="flat" cmpd="sng" algn="ctr">
                      <a:solidFill>
                        <a:schemeClr val="bg1"/>
                      </a:solidFill>
                      <a:prstDash val="solid"/>
                      <a:round/>
                      <a:headEnd type="none" w="med" len="med"/>
                      <a:tailEnd type="none" w="med" len="med"/>
                    </a:lnT>
                  </a:tcP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extLst>
                  <a:ext uri="{0D108BD9-81ED-4DB2-BD59-A6C34878D82A}">
                    <a16:rowId xmlns:a16="http://schemas.microsoft.com/office/drawing/2014/main" val="225302216"/>
                  </a:ext>
                </a:extLst>
              </a:tr>
              <a:tr h="0">
                <a:tc>
                  <a:txBody>
                    <a:bodyPr/>
                    <a:lstStyle/>
                    <a:p>
                      <a:pPr lvl="0" algn="l"/>
                      <a:r>
                        <a:rPr lang="en-US" sz="1300" dirty="0"/>
                        <a:t>Asian</a:t>
                      </a:r>
                    </a:p>
                  </a:txBody>
                  <a:tcPr anchor="ctr"/>
                </a:tc>
                <a:tc>
                  <a:txBody>
                    <a:bodyPr/>
                    <a:lstStyle/>
                    <a:p>
                      <a:pPr algn="ctr" fontAlgn="t"/>
                      <a:r>
                        <a:rPr lang="en-US" sz="1300" b="0" i="0" u="none" strike="noStrike" dirty="0">
                          <a:solidFill>
                            <a:schemeClr val="tx1"/>
                          </a:solidFill>
                          <a:effectLst/>
                          <a:latin typeface="+mj-lt"/>
                        </a:rPr>
                        <a:t>2 / 3</a:t>
                      </a:r>
                    </a:p>
                  </a:txBody>
                  <a:tcPr marL="9525" marR="9525" marT="9525" marB="0" anchor="ctr"/>
                </a:tc>
                <a:tc>
                  <a:txBody>
                    <a:bodyPr/>
                    <a:lstStyle/>
                    <a:p>
                      <a:pPr algn="ctr"/>
                      <a:r>
                        <a:rPr lang="en-US" sz="1300" dirty="0"/>
                        <a:t>79.8%</a:t>
                      </a:r>
                      <a:r>
                        <a:rPr lang="en-US" sz="1300" baseline="30000" dirty="0"/>
                        <a:t>^</a:t>
                      </a:r>
                      <a:endParaRPr lang="en-US" sz="1300" dirty="0"/>
                    </a:p>
                  </a:txBody>
                  <a:tcPr anchor="ctr"/>
                </a:tc>
                <a:tc>
                  <a:txBody>
                    <a:bodyPr/>
                    <a:lstStyle/>
                    <a:p>
                      <a:pPr algn="ctr"/>
                      <a:r>
                        <a:rPr lang="en-US" sz="1300" dirty="0"/>
                        <a:t>1.5</a:t>
                      </a:r>
                    </a:p>
                  </a:txBody>
                  <a:tcPr anchor="ctr"/>
                </a:tc>
                <a:tc>
                  <a:txBody>
                    <a:bodyPr/>
                    <a:lstStyle/>
                    <a:p>
                      <a:pPr algn="ctr"/>
                      <a:r>
                        <a:rPr lang="en-US" sz="1300" dirty="0"/>
                        <a:t>1.5</a:t>
                      </a:r>
                    </a:p>
                  </a:txBody>
                  <a:tcPr anchor="ctr"/>
                </a:tc>
                <a:tc>
                  <a:txBody>
                    <a:bodyPr/>
                    <a:lstStyle/>
                    <a:p>
                      <a:pPr algn="ctr"/>
                      <a:r>
                        <a:rPr lang="en-US" sz="1300" dirty="0"/>
                        <a:t>100%</a:t>
                      </a:r>
                      <a:r>
                        <a:rPr lang="en-US" sz="1300" baseline="30000" dirty="0"/>
                        <a:t>^</a:t>
                      </a:r>
                      <a:endParaRPr lang="en-US" sz="1300" dirty="0"/>
                    </a:p>
                  </a:txBody>
                  <a:tcPr anchor="ctr"/>
                </a:tc>
                <a:tc>
                  <a:txBody>
                    <a:bodyPr/>
                    <a:lstStyle/>
                    <a:p>
                      <a:pPr algn="ctr"/>
                      <a:r>
                        <a:rPr lang="en-US" sz="1300" dirty="0">
                          <a:solidFill>
                            <a:schemeClr val="tx1"/>
                          </a:solidFill>
                          <a:latin typeface="+mj-lt"/>
                        </a:rPr>
                        <a:t>2</a:t>
                      </a:r>
                      <a:r>
                        <a:rPr lang="en-US" sz="1300" b="0" i="0" u="none" strike="noStrike" kern="1200" dirty="0">
                          <a:solidFill>
                            <a:schemeClr val="tx1"/>
                          </a:solidFill>
                          <a:effectLst/>
                          <a:latin typeface="+mn-lt"/>
                          <a:ea typeface="+mn-ea"/>
                          <a:cs typeface="+mn-cs"/>
                        </a:rPr>
                        <a:t> / 1</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t>63.5%</a:t>
                      </a:r>
                      <a:r>
                        <a:rPr lang="en-US" sz="1300" baseline="30000" dirty="0"/>
                        <a:t>^</a:t>
                      </a:r>
                      <a:endParaRPr lang="en-US" sz="1300" dirty="0"/>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baseline="0" dirty="0"/>
                        <a:t>100%</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754592886"/>
                  </a:ext>
                </a:extLst>
              </a:tr>
              <a:tr h="0">
                <a:tc>
                  <a:txBody>
                    <a:bodyPr/>
                    <a:lstStyle/>
                    <a:p>
                      <a:pPr lvl="0" algn="l"/>
                      <a:r>
                        <a:rPr lang="en-US" sz="1300" dirty="0"/>
                        <a:t>Black</a:t>
                      </a:r>
                    </a:p>
                  </a:txBody>
                  <a:tcPr anchor="ctr"/>
                </a:tc>
                <a:tc>
                  <a:txBody>
                    <a:bodyPr/>
                    <a:lstStyle/>
                    <a:p>
                      <a:pPr algn="ctr" fontAlgn="t"/>
                      <a:r>
                        <a:rPr lang="en-US" sz="1300" b="0" i="0" u="none" strike="noStrike" dirty="0">
                          <a:solidFill>
                            <a:schemeClr val="tx1"/>
                          </a:solidFill>
                          <a:effectLst/>
                          <a:latin typeface="+mj-lt"/>
                        </a:rPr>
                        <a:t>32</a:t>
                      </a:r>
                      <a:r>
                        <a:rPr lang="en-US" sz="1300" b="0" i="0" u="none" strike="noStrike" kern="1200" dirty="0">
                          <a:solidFill>
                            <a:schemeClr val="tx1"/>
                          </a:solidFill>
                          <a:effectLst/>
                          <a:latin typeface="+mn-lt"/>
                          <a:ea typeface="+mn-ea"/>
                          <a:cs typeface="+mn-cs"/>
                        </a:rPr>
                        <a:t> / 34</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78.5%***</a:t>
                      </a:r>
                    </a:p>
                  </a:txBody>
                  <a:tcPr anchor="ctr"/>
                </a:tc>
                <a:tc>
                  <a:txBody>
                    <a:bodyPr/>
                    <a:lstStyle/>
                    <a:p>
                      <a:pPr algn="ctr"/>
                      <a:r>
                        <a:rPr lang="en-US" sz="1300" dirty="0"/>
                        <a:t>17</a:t>
                      </a:r>
                    </a:p>
                  </a:txBody>
                  <a:tcPr anchor="ctr"/>
                </a:tc>
                <a:tc>
                  <a:txBody>
                    <a:bodyPr/>
                    <a:lstStyle/>
                    <a:p>
                      <a:pPr algn="ctr"/>
                      <a:r>
                        <a:rPr lang="en-US" sz="1300" dirty="0"/>
                        <a:t>16.5</a:t>
                      </a:r>
                    </a:p>
                  </a:txBody>
                  <a:tcPr anchor="ctr"/>
                </a:tc>
                <a:tc>
                  <a:txBody>
                    <a:bodyPr/>
                    <a:lstStyle/>
                    <a:p>
                      <a:pPr algn="ctr"/>
                      <a:r>
                        <a:rPr lang="en-US" sz="1300" dirty="0"/>
                        <a:t>97.1%</a:t>
                      </a:r>
                    </a:p>
                  </a:txBody>
                  <a:tcPr anchor="ctr"/>
                </a:tc>
                <a:tc>
                  <a:txBody>
                    <a:bodyPr/>
                    <a:lstStyle/>
                    <a:p>
                      <a:pPr algn="ctr" fontAlgn="t"/>
                      <a:r>
                        <a:rPr lang="en-US" sz="1300" b="0" i="0" u="none" strike="noStrike" dirty="0">
                          <a:solidFill>
                            <a:schemeClr val="tx1"/>
                          </a:solidFill>
                          <a:effectLst/>
                          <a:latin typeface="+mj-lt"/>
                        </a:rPr>
                        <a:t>32</a:t>
                      </a:r>
                      <a:r>
                        <a:rPr lang="en-US" sz="1300" b="0" i="0" u="none" strike="noStrike" kern="1200" dirty="0">
                          <a:solidFill>
                            <a:schemeClr val="tx1"/>
                          </a:solidFill>
                          <a:effectLst/>
                          <a:latin typeface="+mn-lt"/>
                          <a:ea typeface="+mn-ea"/>
                          <a:cs typeface="+mn-cs"/>
                        </a:rPr>
                        <a:t> / 48</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59.5%***</a:t>
                      </a:r>
                    </a:p>
                  </a:txBody>
                  <a:tcPr anchor="ctr">
                    <a:solidFill>
                      <a:schemeClr val="accent2">
                        <a:lumMod val="20000"/>
                        <a:lumOff val="80000"/>
                      </a:schemeClr>
                    </a:solidFill>
                  </a:tcPr>
                </a:tc>
                <a:tc>
                  <a:txBody>
                    <a:bodyPr/>
                    <a:lstStyle/>
                    <a:p>
                      <a:pPr algn="ctr"/>
                      <a:r>
                        <a:rPr lang="en-US" sz="1300" dirty="0"/>
                        <a:t>24</a:t>
                      </a:r>
                    </a:p>
                  </a:txBody>
                  <a:tcPr anchor="ctr">
                    <a:solidFill>
                      <a:schemeClr val="accent2">
                        <a:lumMod val="20000"/>
                        <a:lumOff val="80000"/>
                      </a:schemeClr>
                    </a:solidFill>
                  </a:tcPr>
                </a:tc>
                <a:tc>
                  <a:txBody>
                    <a:bodyPr/>
                    <a:lstStyle/>
                    <a:p>
                      <a:pPr algn="ctr"/>
                      <a:r>
                        <a:rPr lang="en-US" sz="1300" dirty="0"/>
                        <a:t>14</a:t>
                      </a:r>
                    </a:p>
                  </a:txBody>
                  <a:tcPr anchor="ctr">
                    <a:solidFill>
                      <a:schemeClr val="accent2">
                        <a:lumMod val="20000"/>
                        <a:lumOff val="80000"/>
                      </a:schemeClr>
                    </a:solidFill>
                  </a:tcPr>
                </a:tc>
                <a:tc>
                  <a:txBody>
                    <a:bodyPr/>
                    <a:lstStyle/>
                    <a:p>
                      <a:pPr algn="ctr"/>
                      <a:r>
                        <a:rPr lang="en-US" sz="1300" dirty="0"/>
                        <a:t>58.3%</a:t>
                      </a:r>
                    </a:p>
                  </a:txBody>
                  <a:tcPr anchor="ctr">
                    <a:solidFill>
                      <a:schemeClr val="accent2">
                        <a:lumMod val="20000"/>
                        <a:lumOff val="80000"/>
                      </a:schemeClr>
                    </a:solidFill>
                  </a:tcPr>
                </a:tc>
                <a:extLst>
                  <a:ext uri="{0D108BD9-81ED-4DB2-BD59-A6C34878D82A}">
                    <a16:rowId xmlns:a16="http://schemas.microsoft.com/office/drawing/2014/main" val="1919046925"/>
                  </a:ext>
                </a:extLst>
              </a:tr>
              <a:tr h="0">
                <a:tc>
                  <a:txBody>
                    <a:bodyPr/>
                    <a:lstStyle/>
                    <a:p>
                      <a:pPr lvl="0" algn="l"/>
                      <a:r>
                        <a:rPr lang="en-US" sz="1300" dirty="0"/>
                        <a:t>Hispanic</a:t>
                      </a:r>
                    </a:p>
                  </a:txBody>
                  <a:tcPr anchor="ctr"/>
                </a:tc>
                <a:tc>
                  <a:txBody>
                    <a:bodyPr/>
                    <a:lstStyle/>
                    <a:p>
                      <a:pPr algn="ctr" fontAlgn="t"/>
                      <a:r>
                        <a:rPr lang="en-US" sz="1300" b="0" i="0" u="none" strike="noStrike" dirty="0">
                          <a:solidFill>
                            <a:schemeClr val="tx1"/>
                          </a:solidFill>
                          <a:effectLst/>
                          <a:latin typeface="+mj-lt"/>
                        </a:rPr>
                        <a:t>85</a:t>
                      </a:r>
                      <a:r>
                        <a:rPr lang="en-US" sz="1300" b="0" i="0" u="none" strike="noStrike" kern="1200" dirty="0">
                          <a:solidFill>
                            <a:schemeClr val="tx1"/>
                          </a:solidFill>
                          <a:effectLst/>
                          <a:latin typeface="+mn-lt"/>
                          <a:ea typeface="+mn-ea"/>
                          <a:cs typeface="+mn-cs"/>
                        </a:rPr>
                        <a:t> / 87</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76.3%**</a:t>
                      </a:r>
                    </a:p>
                  </a:txBody>
                  <a:tcPr anchor="ctr"/>
                </a:tc>
                <a:tc>
                  <a:txBody>
                    <a:bodyPr/>
                    <a:lstStyle/>
                    <a:p>
                      <a:pPr algn="ctr"/>
                      <a:r>
                        <a:rPr lang="en-US" sz="1300" dirty="0"/>
                        <a:t>43.5</a:t>
                      </a:r>
                    </a:p>
                  </a:txBody>
                  <a:tcPr anchor="ctr"/>
                </a:tc>
                <a:tc>
                  <a:txBody>
                    <a:bodyPr/>
                    <a:lstStyle/>
                    <a:p>
                      <a:pPr algn="ctr"/>
                      <a:r>
                        <a:rPr lang="en-US" sz="1300" dirty="0"/>
                        <a:t>43.5</a:t>
                      </a:r>
                    </a:p>
                  </a:txBody>
                  <a:tcPr anchor="ctr"/>
                </a:tc>
                <a:tc>
                  <a:txBody>
                    <a:bodyPr/>
                    <a:lstStyle/>
                    <a:p>
                      <a:pPr algn="ctr"/>
                      <a:r>
                        <a:rPr lang="en-US" sz="1300" dirty="0"/>
                        <a:t>100%</a:t>
                      </a:r>
                    </a:p>
                  </a:txBody>
                  <a:tcPr anchor="ctr"/>
                </a:tc>
                <a:tc>
                  <a:txBody>
                    <a:bodyPr/>
                    <a:lstStyle/>
                    <a:p>
                      <a:pPr algn="ctr" fontAlgn="t"/>
                      <a:r>
                        <a:rPr lang="en-US" sz="1300" b="0" i="0" u="none" strike="noStrike" dirty="0">
                          <a:solidFill>
                            <a:schemeClr val="tx1"/>
                          </a:solidFill>
                          <a:effectLst/>
                          <a:latin typeface="+mj-lt"/>
                        </a:rPr>
                        <a:t>84</a:t>
                      </a:r>
                      <a:r>
                        <a:rPr lang="en-US" sz="1300" b="0" i="0" u="none" strike="noStrike" kern="1200" dirty="0">
                          <a:solidFill>
                            <a:schemeClr val="tx1"/>
                          </a:solidFill>
                          <a:effectLst/>
                          <a:latin typeface="+mn-lt"/>
                          <a:ea typeface="+mn-ea"/>
                          <a:cs typeface="+mn-cs"/>
                        </a:rPr>
                        <a:t> / 117</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69.1%**</a:t>
                      </a:r>
                    </a:p>
                  </a:txBody>
                  <a:tcPr anchor="ctr">
                    <a:solidFill>
                      <a:schemeClr val="accent2">
                        <a:lumMod val="20000"/>
                        <a:lumOff val="80000"/>
                      </a:schemeClr>
                    </a:solidFill>
                  </a:tcPr>
                </a:tc>
                <a:tc>
                  <a:txBody>
                    <a:bodyPr/>
                    <a:lstStyle/>
                    <a:p>
                      <a:pPr algn="ctr"/>
                      <a:r>
                        <a:rPr lang="en-US" sz="1300" dirty="0"/>
                        <a:t>58.5</a:t>
                      </a:r>
                    </a:p>
                  </a:txBody>
                  <a:tcPr anchor="ctr">
                    <a:solidFill>
                      <a:schemeClr val="accent2">
                        <a:lumMod val="20000"/>
                        <a:lumOff val="80000"/>
                      </a:schemeClr>
                    </a:solidFill>
                  </a:tcPr>
                </a:tc>
                <a:tc>
                  <a:txBody>
                    <a:bodyPr/>
                    <a:lstStyle/>
                    <a:p>
                      <a:pPr algn="ctr"/>
                      <a:r>
                        <a:rPr lang="en-US" sz="1300" dirty="0"/>
                        <a:t>43</a:t>
                      </a:r>
                    </a:p>
                  </a:txBody>
                  <a:tcPr anchor="ctr">
                    <a:solidFill>
                      <a:schemeClr val="accent2">
                        <a:lumMod val="20000"/>
                        <a:lumOff val="80000"/>
                      </a:schemeClr>
                    </a:solidFill>
                  </a:tcPr>
                </a:tc>
                <a:tc>
                  <a:txBody>
                    <a:bodyPr/>
                    <a:lstStyle/>
                    <a:p>
                      <a:pPr algn="ctr"/>
                      <a:r>
                        <a:rPr lang="en-US" sz="1300" dirty="0"/>
                        <a:t>73.5%</a:t>
                      </a:r>
                    </a:p>
                  </a:txBody>
                  <a:tcPr anchor="ctr">
                    <a:solidFill>
                      <a:schemeClr val="accent2">
                        <a:lumMod val="20000"/>
                        <a:lumOff val="80000"/>
                      </a:schemeClr>
                    </a:solidFill>
                  </a:tcPr>
                </a:tc>
                <a:extLst>
                  <a:ext uri="{0D108BD9-81ED-4DB2-BD59-A6C34878D82A}">
                    <a16:rowId xmlns:a16="http://schemas.microsoft.com/office/drawing/2014/main" val="458354001"/>
                  </a:ext>
                </a:extLst>
              </a:tr>
              <a:tr h="0">
                <a:tc>
                  <a:txBody>
                    <a:bodyPr/>
                    <a:lstStyle/>
                    <a:p>
                      <a:pPr lvl="0" algn="l"/>
                      <a:r>
                        <a:rPr lang="en-US" sz="1300" dirty="0"/>
                        <a:t>Multi-Race</a:t>
                      </a:r>
                    </a:p>
                  </a:txBody>
                  <a:tcPr anchor="ctr"/>
                </a:tc>
                <a:tc>
                  <a:txBody>
                    <a:bodyPr/>
                    <a:lstStyle/>
                    <a:p>
                      <a:pPr algn="ctr" fontAlgn="t"/>
                      <a:r>
                        <a:rPr lang="en-US" sz="1300" b="0" i="0" u="none" strike="noStrike" dirty="0">
                          <a:solidFill>
                            <a:schemeClr val="tx1"/>
                          </a:solidFill>
                          <a:effectLst/>
                          <a:latin typeface="+mj-lt"/>
                        </a:rPr>
                        <a:t>-</a:t>
                      </a:r>
                    </a:p>
                  </a:txBody>
                  <a:tcPr marL="9525" marR="9525" marT="9525" marB="0"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algn="ctr" fontAlgn="t"/>
                      <a:r>
                        <a:rPr lang="en-US" sz="1300" b="0" i="0" u="none" strike="noStrike" dirty="0">
                          <a:solidFill>
                            <a:schemeClr val="tx1"/>
                          </a:solidFill>
                          <a:effectLst/>
                          <a:latin typeface="+mj-lt"/>
                        </a:rPr>
                        <a:t>-</a:t>
                      </a:r>
                    </a:p>
                  </a:txBody>
                  <a:tcPr marL="9525" marR="9525" marT="9525" marB="0"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extLst>
                  <a:ext uri="{0D108BD9-81ED-4DB2-BD59-A6C34878D82A}">
                    <a16:rowId xmlns:a16="http://schemas.microsoft.com/office/drawing/2014/main" val="3328578774"/>
                  </a:ext>
                </a:extLst>
              </a:tr>
              <a:tr h="0">
                <a:tc>
                  <a:txBody>
                    <a:bodyPr/>
                    <a:lstStyle/>
                    <a:p>
                      <a:pPr lvl="0" algn="l"/>
                      <a:r>
                        <a:rPr lang="en-US" sz="1300" dirty="0"/>
                        <a:t>American Indian</a:t>
                      </a:r>
                    </a:p>
                  </a:txBody>
                  <a:tcPr anchor="ctr"/>
                </a:tc>
                <a:tc>
                  <a:txBody>
                    <a:bodyPr/>
                    <a:lstStyle/>
                    <a:p>
                      <a:pPr algn="ctr"/>
                      <a:r>
                        <a:rPr lang="en-US" sz="1300" dirty="0">
                          <a:solidFill>
                            <a:schemeClr val="tx1"/>
                          </a:solidFill>
                          <a:latin typeface="+mj-lt"/>
                        </a:rPr>
                        <a:t>-</a:t>
                      </a:r>
                    </a:p>
                  </a:txBody>
                  <a:tcPr anchor="ctr"/>
                </a:tc>
                <a:tc>
                  <a:txBody>
                    <a:bodyPr/>
                    <a:lstStyle/>
                    <a:p>
                      <a:pPr algn="ctr"/>
                      <a:r>
                        <a:rPr lang="en-US" sz="1300" dirty="0"/>
                        <a:t>-</a:t>
                      </a:r>
                      <a:r>
                        <a:rPr lang="en-US" sz="1300" baseline="30000" dirty="0"/>
                        <a:t>^</a:t>
                      </a:r>
                      <a:endParaRPr lang="en-US" sz="1300" dirty="0"/>
                    </a:p>
                  </a:txBody>
                  <a:tcPr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a:t>
                      </a:r>
                      <a:r>
                        <a:rPr lang="en-US" sz="1300" baseline="30000" dirty="0"/>
                        <a:t>^</a:t>
                      </a:r>
                      <a:endParaRPr lang="en-US" sz="1300" dirty="0"/>
                    </a:p>
                  </a:txBody>
                  <a:tcPr anchor="ctr"/>
                </a:tc>
                <a:tc>
                  <a:txBody>
                    <a:bodyPr/>
                    <a:lstStyle/>
                    <a:p>
                      <a:pPr algn="ctr"/>
                      <a:r>
                        <a:rPr lang="en-US" sz="1300" dirty="0">
                          <a:solidFill>
                            <a:schemeClr val="tx1"/>
                          </a:solidFill>
                          <a:latin typeface="+mj-lt"/>
                        </a:rPr>
                        <a:t>1</a:t>
                      </a:r>
                      <a:r>
                        <a:rPr lang="en-US" sz="1300" b="0" i="0" u="none" strike="noStrike" kern="1200" dirty="0">
                          <a:solidFill>
                            <a:schemeClr val="tx1"/>
                          </a:solidFill>
                          <a:effectLst/>
                          <a:latin typeface="+mn-lt"/>
                          <a:ea typeface="+mn-ea"/>
                          <a:cs typeface="+mn-cs"/>
                        </a:rPr>
                        <a:t> / 1</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t>80.0%</a:t>
                      </a:r>
                      <a:r>
                        <a:rPr lang="en-US" sz="1300" baseline="30000" dirty="0"/>
                        <a:t>^</a:t>
                      </a:r>
                      <a:endParaRPr lang="en-US" sz="1300" dirty="0"/>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baseline="0" dirty="0"/>
                        <a:t>100%</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973972572"/>
                  </a:ext>
                </a:extLst>
              </a:tr>
              <a:tr h="0">
                <a:tc>
                  <a:txBody>
                    <a:bodyPr/>
                    <a:lstStyle/>
                    <a:p>
                      <a:pPr lvl="0" algn="l"/>
                      <a:r>
                        <a:rPr lang="en-US" sz="1300" dirty="0"/>
                        <a:t>White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9</a:t>
                      </a:r>
                      <a:r>
                        <a:rPr lang="en-US" sz="1300" b="0" i="0" u="none" strike="noStrike" kern="1200" dirty="0">
                          <a:solidFill>
                            <a:schemeClr val="tx1"/>
                          </a:solidFill>
                          <a:effectLst/>
                          <a:latin typeface="+mn-lt"/>
                          <a:ea typeface="+mn-ea"/>
                          <a:cs typeface="+mn-cs"/>
                        </a:rPr>
                        <a:t> / 12</a:t>
                      </a:r>
                      <a:endParaRPr lang="en-US" sz="1300" dirty="0">
                        <a:solidFill>
                          <a:schemeClr val="tx1"/>
                        </a:solidFill>
                        <a:latin typeface="+mj-lt"/>
                      </a:endParaRP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77.4%*</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6</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6</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fontAlgn="t"/>
                      <a:r>
                        <a:rPr lang="en-US" sz="1300" b="0" i="0" u="none" strike="noStrike" dirty="0">
                          <a:solidFill>
                            <a:schemeClr val="tx1"/>
                          </a:solidFill>
                          <a:effectLst/>
                          <a:latin typeface="+mj-lt"/>
                        </a:rPr>
                        <a:t>9</a:t>
                      </a:r>
                      <a:r>
                        <a:rPr lang="en-US" sz="1300" b="0" i="0" u="none" strike="noStrike" kern="1200" dirty="0">
                          <a:solidFill>
                            <a:schemeClr val="tx1"/>
                          </a:solidFill>
                          <a:effectLst/>
                          <a:latin typeface="+mn-lt"/>
                          <a:ea typeface="+mn-ea"/>
                          <a:cs typeface="+mn-cs"/>
                        </a:rPr>
                        <a:t> / 16</a:t>
                      </a:r>
                      <a:endParaRPr lang="en-US" sz="1300" b="0" i="0" u="none" strike="noStrike" dirty="0">
                        <a:solidFill>
                          <a:schemeClr val="tx1"/>
                        </a:solidFill>
                        <a:effectLst/>
                        <a:latin typeface="+mj-lt"/>
                      </a:endParaRPr>
                    </a:p>
                  </a:txBody>
                  <a:tcPr marL="9525" marR="9525" marT="9525" marB="0"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52.3%*</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8</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81.3%</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67893550"/>
                  </a:ext>
                </a:extLst>
              </a:tr>
              <a:tr h="0">
                <a:tc>
                  <a:txBody>
                    <a:bodyPr/>
                    <a:lstStyle/>
                    <a:p>
                      <a:pPr algn="l"/>
                      <a:r>
                        <a:rPr lang="en-US" sz="1300" dirty="0"/>
                        <a:t>Male</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74</a:t>
                      </a:r>
                      <a:r>
                        <a:rPr lang="en-US" sz="1300" b="0" i="0" u="none" strike="noStrike" kern="1200" dirty="0">
                          <a:solidFill>
                            <a:schemeClr val="tx1"/>
                          </a:solidFill>
                          <a:effectLst/>
                          <a:latin typeface="+mn-lt"/>
                          <a:ea typeface="+mn-ea"/>
                          <a:cs typeface="+mn-cs"/>
                        </a:rPr>
                        <a:t> / 80</a:t>
                      </a:r>
                      <a:endParaRPr lang="en-US" sz="1300" dirty="0"/>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76.2%***</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40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39.5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98.8%</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74</a:t>
                      </a:r>
                      <a:r>
                        <a:rPr lang="en-US" sz="1300" b="0" i="0" u="none" strike="noStrike" kern="1200" dirty="0">
                          <a:solidFill>
                            <a:schemeClr val="tx1"/>
                          </a:solidFill>
                          <a:effectLst/>
                          <a:latin typeface="+mn-lt"/>
                          <a:ea typeface="+mn-ea"/>
                          <a:cs typeface="+mn-cs"/>
                        </a:rPr>
                        <a:t> / 110</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62.8%***</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55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38</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69.1%</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982306078"/>
                  </a:ext>
                </a:extLst>
              </a:tr>
              <a:tr h="0">
                <a:tc>
                  <a:txBody>
                    <a:bodyPr/>
                    <a:lstStyle/>
                    <a:p>
                      <a:pPr algn="l"/>
                      <a:r>
                        <a:rPr lang="en-US" sz="1300" dirty="0"/>
                        <a:t>Female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54</a:t>
                      </a:r>
                      <a:r>
                        <a:rPr lang="en-US" sz="1300" b="0" i="0" u="none" strike="noStrike" kern="1200" dirty="0">
                          <a:solidFill>
                            <a:schemeClr val="tx1"/>
                          </a:solidFill>
                          <a:effectLst/>
                          <a:latin typeface="+mn-lt"/>
                          <a:ea typeface="+mn-ea"/>
                          <a:cs typeface="+mn-cs"/>
                        </a:rPr>
                        <a:t> / 56</a:t>
                      </a:r>
                      <a:endParaRPr lang="en-US" sz="1300" dirty="0"/>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78.1%*</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28</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28</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54</a:t>
                      </a:r>
                      <a:r>
                        <a:rPr lang="en-US" sz="1300" b="0" i="0" u="none" strike="noStrike" kern="1200" dirty="0">
                          <a:solidFill>
                            <a:schemeClr val="tx1"/>
                          </a:solidFill>
                          <a:effectLst/>
                          <a:latin typeface="+mn-lt"/>
                          <a:ea typeface="+mn-ea"/>
                          <a:cs typeface="+mn-cs"/>
                        </a:rPr>
                        <a:t> / 75</a:t>
                      </a:r>
                      <a:endParaRPr lang="en-US" sz="1300" dirty="0"/>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70.1%*</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37.5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26.5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70.7%</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06773797"/>
                  </a:ext>
                </a:extLst>
              </a:tr>
              <a:tr h="0">
                <a:tc>
                  <a:txBody>
                    <a:bodyPr/>
                    <a:lstStyle/>
                    <a:p>
                      <a:pPr algn="l"/>
                      <a:r>
                        <a:rPr lang="en-US" sz="1300" dirty="0"/>
                        <a:t>LEP</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12</a:t>
                      </a:r>
                      <a:r>
                        <a:rPr lang="en-US" sz="1300" b="0" i="0" u="none" strike="noStrike" kern="1200" dirty="0">
                          <a:solidFill>
                            <a:schemeClr val="tx1"/>
                          </a:solidFill>
                          <a:effectLst/>
                          <a:latin typeface="+mn-lt"/>
                          <a:ea typeface="+mn-ea"/>
                          <a:cs typeface="+mn-cs"/>
                        </a:rPr>
                        <a:t> / 13</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75.6%**</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6.5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6.5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12</a:t>
                      </a:r>
                      <a:r>
                        <a:rPr lang="en-US" sz="1300" b="0" i="0" u="none" strike="noStrike" kern="1200" dirty="0">
                          <a:solidFill>
                            <a:schemeClr val="tx1"/>
                          </a:solidFill>
                          <a:effectLst/>
                          <a:latin typeface="+mn-lt"/>
                          <a:ea typeface="+mn-ea"/>
                          <a:cs typeface="+mn-cs"/>
                        </a:rPr>
                        <a:t> / 15</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57.7%**</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66.7%</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83445652"/>
                  </a:ext>
                </a:extLst>
              </a:tr>
              <a:tr h="0">
                <a:tc>
                  <a:txBody>
                    <a:bodyPr/>
                    <a:lstStyle/>
                    <a:p>
                      <a:pPr algn="l"/>
                      <a:r>
                        <a:rPr lang="en-US" sz="1300" dirty="0"/>
                        <a:t>All Students</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128 / 136</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77.0%***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68</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67.5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99.3%*</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128</a:t>
                      </a:r>
                      <a:r>
                        <a:rPr lang="en-US" sz="1300" baseline="0" dirty="0"/>
                        <a:t> / 185</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65.8%***</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92.5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64.5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69.7%*</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900247537"/>
                  </a:ext>
                </a:extLst>
              </a:tr>
            </a:tbl>
          </a:graphicData>
        </a:graphic>
      </p:graphicFrame>
      <p:sp>
        <p:nvSpPr>
          <p:cNvPr id="6" name="Subtitle 5"/>
          <p:cNvSpPr>
            <a:spLocks noGrp="1"/>
          </p:cNvSpPr>
          <p:nvPr>
            <p:ph type="subTitle" idx="10"/>
          </p:nvPr>
        </p:nvSpPr>
        <p:spPr/>
        <p:txBody>
          <a:bodyPr>
            <a:normAutofit fontScale="92500"/>
          </a:bodyPr>
          <a:lstStyle/>
          <a:p>
            <a:r>
              <a:rPr lang="en-US" dirty="0"/>
              <a:t>Credit attainment and course grade</a:t>
            </a:r>
          </a:p>
        </p:txBody>
      </p:sp>
      <p:sp>
        <p:nvSpPr>
          <p:cNvPr id="7" name="TextBox 6"/>
          <p:cNvSpPr txBox="1"/>
          <p:nvPr/>
        </p:nvSpPr>
        <p:spPr>
          <a:xfrm>
            <a:off x="124166" y="6442380"/>
            <a:ext cx="11943668" cy="400110"/>
          </a:xfrm>
          <a:prstGeom prst="rect">
            <a:avLst/>
          </a:prstGeom>
          <a:noFill/>
        </p:spPr>
        <p:txBody>
          <a:bodyPr wrap="square" rtlCol="0">
            <a:spAutoFit/>
          </a:bodyPr>
          <a:lstStyle/>
          <a:p>
            <a:r>
              <a:rPr lang="en-US" sz="1000" i="1" dirty="0">
                <a:solidFill>
                  <a:schemeClr val="bg1"/>
                </a:solidFill>
              </a:rPr>
              <a:t>***p&lt;.001; **p&lt;.01; *p&lt;.05; </a:t>
            </a:r>
            <a:r>
              <a:rPr lang="en-US" sz="1000" i="1" baseline="30000" dirty="0">
                <a:solidFill>
                  <a:schemeClr val="bg1"/>
                </a:solidFill>
              </a:rPr>
              <a:t>+</a:t>
            </a:r>
            <a:r>
              <a:rPr lang="en-US" sz="1000" i="1" dirty="0">
                <a:solidFill>
                  <a:schemeClr val="bg1"/>
                </a:solidFill>
              </a:rPr>
              <a:t>p&lt;.10; </a:t>
            </a:r>
            <a:r>
              <a:rPr lang="en-US" sz="1000" i="1" baseline="30000" dirty="0">
                <a:solidFill>
                  <a:schemeClr val="bg1"/>
                </a:solidFill>
              </a:rPr>
              <a:t>^</a:t>
            </a:r>
            <a:r>
              <a:rPr lang="en-US" sz="1000" i="1" dirty="0">
                <a:solidFill>
                  <a:schemeClr val="bg1"/>
                </a:solidFill>
              </a:rPr>
              <a:t>sample size too small to compute a test statistic            </a:t>
            </a:r>
            <a:r>
              <a:rPr lang="en-US" sz="1000" i="1" baseline="30000" dirty="0" err="1">
                <a:solidFill>
                  <a:schemeClr val="bg1"/>
                </a:solidFill>
              </a:rPr>
              <a:t>a</a:t>
            </a:r>
            <a:r>
              <a:rPr lang="en-US" sz="1000" i="1" dirty="0" err="1">
                <a:solidFill>
                  <a:schemeClr val="bg1"/>
                </a:solidFill>
              </a:rPr>
              <a:t>A</a:t>
            </a:r>
            <a:r>
              <a:rPr lang="en-US" sz="1000" i="1" dirty="0">
                <a:solidFill>
                  <a:schemeClr val="bg1"/>
                </a:solidFill>
              </a:rPr>
              <a:t> t-test was performed to examine mean differences between treatment and control groups for average course grade.</a:t>
            </a:r>
            <a:endParaRPr lang="en-US" sz="1000" i="1" baseline="30000" dirty="0">
              <a:solidFill>
                <a:schemeClr val="bg1"/>
              </a:solidFill>
            </a:endParaRPr>
          </a:p>
          <a:p>
            <a:r>
              <a:rPr lang="en-US" sz="1000" i="1" baseline="30000" dirty="0" err="1">
                <a:solidFill>
                  <a:schemeClr val="bg1"/>
                </a:solidFill>
              </a:rPr>
              <a:t>b</a:t>
            </a:r>
            <a:r>
              <a:rPr lang="en-US" sz="1000" i="1" dirty="0" err="1">
                <a:solidFill>
                  <a:schemeClr val="bg1"/>
                </a:solidFill>
              </a:rPr>
              <a:t>A</a:t>
            </a:r>
            <a:r>
              <a:rPr lang="en-US" sz="1000" i="1" dirty="0">
                <a:solidFill>
                  <a:schemeClr val="bg1"/>
                </a:solidFill>
              </a:rPr>
              <a:t> chi-square test was performed to determine if the percentage of credits attained by the treatment group was statistically different than the percentage of credits attained by the control group.</a:t>
            </a:r>
          </a:p>
        </p:txBody>
      </p:sp>
      <p:sp>
        <p:nvSpPr>
          <p:cNvPr id="8" name="Rectangle 7">
            <a:extLst>
              <a:ext uri="{FF2B5EF4-FFF2-40B4-BE49-F238E27FC236}">
                <a16:creationId xmlns:a16="http://schemas.microsoft.com/office/drawing/2014/main" id="{4291B969-2898-492D-9BFD-E53ACE717E1C}"/>
              </a:ext>
            </a:extLst>
          </p:cNvPr>
          <p:cNvSpPr/>
          <p:nvPr/>
        </p:nvSpPr>
        <p:spPr>
          <a:xfrm>
            <a:off x="364392" y="5741029"/>
            <a:ext cx="11463215" cy="646331"/>
          </a:xfrm>
          <a:prstGeom prst="rect">
            <a:avLst/>
          </a:prstGeom>
        </p:spPr>
        <p:txBody>
          <a:bodyPr wrap="square">
            <a:spAutoFit/>
          </a:bodyPr>
          <a:lstStyle/>
          <a:p>
            <a:r>
              <a:rPr lang="en-US" dirty="0"/>
              <a:t>Regardless of demographic profile, students using Edgenuity for Algebra credit recovery outperformed their peers who took the credit recovery course face-to-face. </a:t>
            </a:r>
          </a:p>
        </p:txBody>
      </p:sp>
    </p:spTree>
    <p:extLst>
      <p:ext uri="{BB962C8B-B14F-4D97-AF65-F5344CB8AC3E}">
        <p14:creationId xmlns:p14="http://schemas.microsoft.com/office/powerpoint/2010/main" val="1561225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248526" cy="615950"/>
          </a:xfrm>
        </p:spPr>
        <p:txBody>
          <a:bodyPr/>
          <a:lstStyle/>
          <a:p>
            <a:r>
              <a:rPr lang="en-US" dirty="0"/>
              <a:t>Cypress-Fairbanks ISD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62939318"/>
              </p:ext>
            </p:extLst>
          </p:nvPr>
        </p:nvGraphicFramePr>
        <p:xfrm>
          <a:off x="171594" y="1067845"/>
          <a:ext cx="11662673" cy="4587240"/>
        </p:xfrm>
        <a:graphic>
          <a:graphicData uri="http://schemas.openxmlformats.org/drawingml/2006/table">
            <a:tbl>
              <a:tblPr firstRow="1" lastRow="1" bandRow="1">
                <a:tableStyleId>{00A15C55-8517-42AA-B614-E9B94910E393}</a:tableStyleId>
              </a:tblPr>
              <a:tblGrid>
                <a:gridCol w="1288909">
                  <a:extLst>
                    <a:ext uri="{9D8B030D-6E8A-4147-A177-3AD203B41FA5}">
                      <a16:colId xmlns:a16="http://schemas.microsoft.com/office/drawing/2014/main" val="267665196"/>
                    </a:ext>
                  </a:extLst>
                </a:gridCol>
                <a:gridCol w="1188720">
                  <a:extLst>
                    <a:ext uri="{9D8B030D-6E8A-4147-A177-3AD203B41FA5}">
                      <a16:colId xmlns:a16="http://schemas.microsoft.com/office/drawing/2014/main" val="3349321636"/>
                    </a:ext>
                  </a:extLst>
                </a:gridCol>
                <a:gridCol w="914900">
                  <a:extLst>
                    <a:ext uri="{9D8B030D-6E8A-4147-A177-3AD203B41FA5}">
                      <a16:colId xmlns:a16="http://schemas.microsoft.com/office/drawing/2014/main" val="1144151013"/>
                    </a:ext>
                  </a:extLst>
                </a:gridCol>
                <a:gridCol w="1061454">
                  <a:extLst>
                    <a:ext uri="{9D8B030D-6E8A-4147-A177-3AD203B41FA5}">
                      <a16:colId xmlns:a16="http://schemas.microsoft.com/office/drawing/2014/main" val="2259723827"/>
                    </a:ext>
                  </a:extLst>
                </a:gridCol>
                <a:gridCol w="914900">
                  <a:extLst>
                    <a:ext uri="{9D8B030D-6E8A-4147-A177-3AD203B41FA5}">
                      <a16:colId xmlns:a16="http://schemas.microsoft.com/office/drawing/2014/main" val="3355834739"/>
                    </a:ext>
                  </a:extLst>
                </a:gridCol>
                <a:gridCol w="985636">
                  <a:extLst>
                    <a:ext uri="{9D8B030D-6E8A-4147-A177-3AD203B41FA5}">
                      <a16:colId xmlns:a16="http://schemas.microsoft.com/office/drawing/2014/main" val="2014215766"/>
                    </a:ext>
                  </a:extLst>
                </a:gridCol>
                <a:gridCol w="1188720">
                  <a:extLst>
                    <a:ext uri="{9D8B030D-6E8A-4147-A177-3AD203B41FA5}">
                      <a16:colId xmlns:a16="http://schemas.microsoft.com/office/drawing/2014/main" val="4081843431"/>
                    </a:ext>
                  </a:extLst>
                </a:gridCol>
                <a:gridCol w="998263">
                  <a:extLst>
                    <a:ext uri="{9D8B030D-6E8A-4147-A177-3AD203B41FA5}">
                      <a16:colId xmlns:a16="http://schemas.microsoft.com/office/drawing/2014/main" val="3677268011"/>
                    </a:ext>
                  </a:extLst>
                </a:gridCol>
                <a:gridCol w="1137272">
                  <a:extLst>
                    <a:ext uri="{9D8B030D-6E8A-4147-A177-3AD203B41FA5}">
                      <a16:colId xmlns:a16="http://schemas.microsoft.com/office/drawing/2014/main" val="2386107519"/>
                    </a:ext>
                  </a:extLst>
                </a:gridCol>
                <a:gridCol w="998263">
                  <a:extLst>
                    <a:ext uri="{9D8B030D-6E8A-4147-A177-3AD203B41FA5}">
                      <a16:colId xmlns:a16="http://schemas.microsoft.com/office/drawing/2014/main" val="76109419"/>
                    </a:ext>
                  </a:extLst>
                </a:gridCol>
                <a:gridCol w="985636">
                  <a:extLst>
                    <a:ext uri="{9D8B030D-6E8A-4147-A177-3AD203B41FA5}">
                      <a16:colId xmlns:a16="http://schemas.microsoft.com/office/drawing/2014/main" val="1149985526"/>
                    </a:ext>
                  </a:extLst>
                </a:gridCol>
              </a:tblGrid>
              <a:tr h="0">
                <a:tc rowSpan="2">
                  <a:txBody>
                    <a:bodyPr/>
                    <a:lstStyle/>
                    <a:p>
                      <a:pPr algn="ctr"/>
                      <a:r>
                        <a:rPr lang="en-US" sz="1300" dirty="0"/>
                        <a:t>Subject</a:t>
                      </a:r>
                    </a:p>
                  </a:txBody>
                  <a:tcPr anchor="b">
                    <a:lnB w="12700" cap="flat" cmpd="sng" algn="ctr">
                      <a:solidFill>
                        <a:schemeClr val="bg1"/>
                      </a:solidFill>
                      <a:prstDash val="solid"/>
                      <a:round/>
                      <a:headEnd type="none" w="med" len="med"/>
                      <a:tailEnd type="none" w="med" len="med"/>
                    </a:lnB>
                  </a:tcPr>
                </a:tc>
                <a:tc gridSpan="5">
                  <a:txBody>
                    <a:bodyPr/>
                    <a:lstStyle/>
                    <a:p>
                      <a:pPr algn="ctr"/>
                      <a:r>
                        <a:rPr lang="en-US" sz="1300" dirty="0"/>
                        <a:t>Treatment</a:t>
                      </a:r>
                    </a:p>
                  </a:txBody>
                  <a:tcPr>
                    <a:lnB w="12700" cap="flat" cmpd="sng" algn="ctr">
                      <a:solidFill>
                        <a:schemeClr val="bg1"/>
                      </a:solidFill>
                      <a:prstDash val="solid"/>
                      <a:round/>
                      <a:headEnd type="none" w="med" len="med"/>
                      <a:tailEnd type="none" w="med" len="med"/>
                    </a:lnB>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5">
                  <a:txBody>
                    <a:bodyPr/>
                    <a:lstStyle/>
                    <a:p>
                      <a:pPr algn="ctr"/>
                      <a:r>
                        <a:rPr lang="en-US" sz="1300" dirty="0"/>
                        <a:t>Control</a:t>
                      </a:r>
                    </a:p>
                  </a:txBody>
                  <a:tcPr>
                    <a:lnB w="12700" cap="flat" cmpd="sng" algn="ctr">
                      <a:solidFill>
                        <a:schemeClr val="bg1"/>
                      </a:solidFill>
                      <a:prstDash val="solid"/>
                      <a:round/>
                      <a:headEnd type="none" w="med" len="med"/>
                      <a:tailEnd type="none" w="med" len="med"/>
                    </a:lnB>
                    <a:solidFill>
                      <a:schemeClr val="accent2">
                        <a:lumMod val="75000"/>
                      </a:schemeClr>
                    </a:solidFill>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17888028"/>
                  </a:ext>
                </a:extLst>
              </a:tr>
              <a:tr h="0">
                <a:tc vMerge="1">
                  <a:txBody>
                    <a:bodyPr/>
                    <a:lstStyle/>
                    <a:p>
                      <a:endParaRPr lang="en-US" dirty="0"/>
                    </a:p>
                  </a:txBody>
                  <a:tcPr/>
                </a:tc>
                <a:tc>
                  <a:txBody>
                    <a:bodyPr/>
                    <a:lstStyle/>
                    <a:p>
                      <a:pPr algn="ctr"/>
                      <a:r>
                        <a:rPr lang="en-US" sz="1300" dirty="0">
                          <a:solidFill>
                            <a:schemeClr val="bg1"/>
                          </a:solidFill>
                        </a:rPr>
                        <a:t># Students / Enrollments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err="1">
                          <a:solidFill>
                            <a:schemeClr val="bg1"/>
                          </a:solidFill>
                        </a:rPr>
                        <a:t>Avg</a:t>
                      </a:r>
                      <a:r>
                        <a:rPr lang="en-US" sz="1300" baseline="0" dirty="0">
                          <a:solidFill>
                            <a:schemeClr val="bg1"/>
                          </a:solidFill>
                        </a:rPr>
                        <a:t> </a:t>
                      </a:r>
                      <a:r>
                        <a:rPr lang="en-US" sz="1300" dirty="0">
                          <a:solidFill>
                            <a:schemeClr val="bg1"/>
                          </a:solidFill>
                        </a:rPr>
                        <a:t>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Total # Credits Attempted</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a:t>
                      </a:r>
                      <a:r>
                        <a:rPr lang="en-US" sz="1300" baseline="0" dirty="0">
                          <a:solidFill>
                            <a:schemeClr val="bg1"/>
                          </a:solidFill>
                        </a:rPr>
                        <a:t> Credits </a:t>
                      </a:r>
                      <a:r>
                        <a:rPr lang="en-US" sz="1300" baseline="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 Students / Enrollments</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err="1">
                          <a:solidFill>
                            <a:schemeClr val="bg1"/>
                          </a:solidFill>
                        </a:rPr>
                        <a:t>Avg</a:t>
                      </a:r>
                      <a:r>
                        <a:rPr lang="en-US" sz="1300" dirty="0">
                          <a:solidFill>
                            <a:schemeClr val="bg1"/>
                          </a:solidFill>
                        </a:rPr>
                        <a:t> 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Total # Credits Attempted</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 Credits </a:t>
                      </a:r>
                      <a:r>
                        <a:rPr lang="en-US" sz="130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2349484293"/>
                  </a:ext>
                </a:extLst>
              </a:tr>
              <a:tr h="0">
                <a:tc>
                  <a:txBody>
                    <a:bodyPr/>
                    <a:lstStyle/>
                    <a:p>
                      <a:pPr algn="l"/>
                      <a:r>
                        <a:rPr lang="en-US" sz="1300" b="1" dirty="0"/>
                        <a:t>English I</a:t>
                      </a:r>
                    </a:p>
                    <a:p>
                      <a:pPr algn="l"/>
                      <a:r>
                        <a:rPr lang="en-US" sz="1300" b="1" dirty="0"/>
                        <a:t>2014-2018</a:t>
                      </a:r>
                    </a:p>
                  </a:txBody>
                  <a:tcPr anchor="ctr">
                    <a:lnT w="12700" cap="flat" cmpd="sng" algn="ctr">
                      <a:solidFill>
                        <a:schemeClr val="bg1"/>
                      </a:solidFill>
                      <a:prstDash val="solid"/>
                      <a:round/>
                      <a:headEnd type="none" w="med" len="med"/>
                      <a:tailEnd type="none" w="med" len="med"/>
                    </a:lnT>
                  </a:tcP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extLst>
                  <a:ext uri="{0D108BD9-81ED-4DB2-BD59-A6C34878D82A}">
                    <a16:rowId xmlns:a16="http://schemas.microsoft.com/office/drawing/2014/main" val="225302216"/>
                  </a:ext>
                </a:extLst>
              </a:tr>
              <a:tr h="0">
                <a:tc>
                  <a:txBody>
                    <a:bodyPr/>
                    <a:lstStyle/>
                    <a:p>
                      <a:pPr lvl="0" algn="l"/>
                      <a:r>
                        <a:rPr lang="en-US" sz="1300" dirty="0"/>
                        <a:t>Asian</a:t>
                      </a:r>
                    </a:p>
                  </a:txBody>
                  <a:tcPr anchor="ctr"/>
                </a:tc>
                <a:tc>
                  <a:txBody>
                    <a:bodyPr/>
                    <a:lstStyle/>
                    <a:p>
                      <a:pPr algn="ctr" fontAlgn="t"/>
                      <a:r>
                        <a:rPr lang="en-US" sz="1300" b="0" i="0" u="none" strike="noStrike" dirty="0">
                          <a:solidFill>
                            <a:schemeClr val="tx1"/>
                          </a:solidFill>
                          <a:effectLst/>
                          <a:latin typeface="+mj-lt"/>
                        </a:rPr>
                        <a:t>3</a:t>
                      </a:r>
                      <a:r>
                        <a:rPr lang="en-US" sz="1300" b="0" i="0" u="none" strike="noStrike" kern="1200" dirty="0">
                          <a:solidFill>
                            <a:schemeClr val="tx1"/>
                          </a:solidFill>
                          <a:effectLst/>
                          <a:latin typeface="+mn-lt"/>
                          <a:ea typeface="+mn-ea"/>
                          <a:cs typeface="+mn-cs"/>
                        </a:rPr>
                        <a:t> / 4</a:t>
                      </a:r>
                      <a:endParaRPr lang="en-US" sz="1300" b="0" i="0" u="none" strike="noStrike" dirty="0">
                        <a:solidFill>
                          <a:schemeClr val="tx1"/>
                        </a:solidFill>
                        <a:effectLst/>
                        <a:latin typeface="+mj-lt"/>
                      </a:endParaRPr>
                    </a:p>
                  </a:txBody>
                  <a:tcPr marL="9525" marR="9525" marT="9525" marB="0" anchor="ctr"/>
                </a:tc>
                <a:tc>
                  <a:txBody>
                    <a:bodyPr/>
                    <a:lstStyle/>
                    <a:p>
                      <a:pPr algn="ctr" fontAlgn="t"/>
                      <a:r>
                        <a:rPr lang="en-US" sz="1300" b="0" i="0" u="none" strike="noStrike" dirty="0">
                          <a:solidFill>
                            <a:schemeClr val="tx1"/>
                          </a:solidFill>
                          <a:effectLst/>
                          <a:latin typeface="+mj-lt"/>
                        </a:rPr>
                        <a:t>87.0%</a:t>
                      </a:r>
                      <a:r>
                        <a:rPr lang="en-US" sz="1300" kern="1200" baseline="30000" dirty="0">
                          <a:solidFill>
                            <a:schemeClr val="tx1"/>
                          </a:solidFill>
                          <a:latin typeface="+mn-lt"/>
                          <a:ea typeface="+mn-ea"/>
                          <a:cs typeface="+mn-cs"/>
                        </a:rPr>
                        <a:t>^</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2</a:t>
                      </a:r>
                    </a:p>
                  </a:txBody>
                  <a:tcPr anchor="ctr"/>
                </a:tc>
                <a:tc>
                  <a:txBody>
                    <a:bodyPr/>
                    <a:lstStyle/>
                    <a:p>
                      <a:pPr algn="ctr"/>
                      <a:r>
                        <a:rPr lang="en-US" sz="1300" dirty="0"/>
                        <a:t>2</a:t>
                      </a:r>
                    </a:p>
                  </a:txBody>
                  <a:tcPr anchor="ctr"/>
                </a:tc>
                <a:tc>
                  <a:txBody>
                    <a:bodyPr/>
                    <a:lstStyle/>
                    <a:p>
                      <a:pPr algn="ctr"/>
                      <a:r>
                        <a:rPr lang="en-US" sz="1300" dirty="0">
                          <a:solidFill>
                            <a:schemeClr val="tx1"/>
                          </a:solidFill>
                          <a:latin typeface="+mj-lt"/>
                        </a:rPr>
                        <a:t>100%</a:t>
                      </a:r>
                      <a:r>
                        <a:rPr lang="en-US" sz="1300" baseline="30000" dirty="0">
                          <a:solidFill>
                            <a:schemeClr val="tx1"/>
                          </a:solidFill>
                          <a:latin typeface="+mj-lt"/>
                        </a:rPr>
                        <a:t>^</a:t>
                      </a:r>
                      <a:endParaRPr lang="en-US" sz="1300" dirty="0">
                        <a:solidFill>
                          <a:schemeClr val="tx1"/>
                        </a:solidFill>
                        <a:latin typeface="+mj-lt"/>
                      </a:endParaRPr>
                    </a:p>
                  </a:txBody>
                  <a:tcPr anchor="ctr"/>
                </a:tc>
                <a:tc>
                  <a:txBody>
                    <a:bodyPr/>
                    <a:lstStyle/>
                    <a:p>
                      <a:pPr algn="ctr"/>
                      <a:r>
                        <a:rPr lang="en-US" sz="1300" dirty="0">
                          <a:solidFill>
                            <a:schemeClr val="tx1"/>
                          </a:solidFill>
                          <a:latin typeface="+mj-lt"/>
                        </a:rPr>
                        <a:t>-</a:t>
                      </a:r>
                    </a:p>
                  </a:txBody>
                  <a:tcPr anchor="ctr">
                    <a:solidFill>
                      <a:schemeClr val="accent2">
                        <a:lumMod val="20000"/>
                        <a:lumOff val="80000"/>
                      </a:schemeClr>
                    </a:solidFill>
                  </a:tcPr>
                </a:tc>
                <a:tc>
                  <a:txBody>
                    <a:bodyPr/>
                    <a:lstStyle/>
                    <a:p>
                      <a:pPr algn="ctr"/>
                      <a:r>
                        <a:rPr lang="en-US" sz="1300" dirty="0">
                          <a:solidFill>
                            <a:schemeClr val="tx1"/>
                          </a:solidFill>
                          <a:latin typeface="+mj-lt"/>
                        </a:rPr>
                        <a:t>-</a:t>
                      </a:r>
                    </a:p>
                  </a:txBody>
                  <a:tcPr anchor="ctr">
                    <a:solidFill>
                      <a:schemeClr val="accent2">
                        <a:lumMod val="20000"/>
                        <a:lumOff val="80000"/>
                      </a:schemeClr>
                    </a:solidFill>
                  </a:tcPr>
                </a:tc>
                <a:tc>
                  <a:txBody>
                    <a:bodyPr/>
                    <a:lstStyle/>
                    <a:p>
                      <a:pPr algn="ctr"/>
                      <a:r>
                        <a:rPr lang="en-US" sz="1300" dirty="0">
                          <a:solidFill>
                            <a:schemeClr val="tx1"/>
                          </a:solidFill>
                          <a:latin typeface="+mj-lt"/>
                        </a:rPr>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extLst>
                  <a:ext uri="{0D108BD9-81ED-4DB2-BD59-A6C34878D82A}">
                    <a16:rowId xmlns:a16="http://schemas.microsoft.com/office/drawing/2014/main" val="1754592886"/>
                  </a:ext>
                </a:extLst>
              </a:tr>
              <a:tr h="0">
                <a:tc>
                  <a:txBody>
                    <a:bodyPr/>
                    <a:lstStyle/>
                    <a:p>
                      <a:pPr lvl="0" algn="l"/>
                      <a:r>
                        <a:rPr lang="en-US" sz="1300" dirty="0"/>
                        <a:t>Black</a:t>
                      </a:r>
                    </a:p>
                  </a:txBody>
                  <a:tcPr anchor="ctr"/>
                </a:tc>
                <a:tc>
                  <a:txBody>
                    <a:bodyPr/>
                    <a:lstStyle/>
                    <a:p>
                      <a:pPr algn="ctr" fontAlgn="t"/>
                      <a:r>
                        <a:rPr lang="en-US" sz="1300" b="0" i="0" u="none" strike="noStrike" dirty="0">
                          <a:solidFill>
                            <a:schemeClr val="tx1"/>
                          </a:solidFill>
                          <a:effectLst/>
                          <a:latin typeface="+mj-lt"/>
                        </a:rPr>
                        <a:t>40</a:t>
                      </a:r>
                      <a:r>
                        <a:rPr lang="en-US" sz="1300" b="0" i="0" u="none" strike="noStrike" kern="1200" dirty="0">
                          <a:solidFill>
                            <a:schemeClr val="tx1"/>
                          </a:solidFill>
                          <a:effectLst/>
                          <a:latin typeface="+mn-lt"/>
                          <a:ea typeface="+mn-ea"/>
                          <a:cs typeface="+mn-cs"/>
                        </a:rPr>
                        <a:t> / 42</a:t>
                      </a:r>
                      <a:endParaRPr lang="en-US" sz="1300" b="0" i="0" u="none" strike="noStrike" dirty="0">
                        <a:solidFill>
                          <a:schemeClr val="tx1"/>
                        </a:solidFill>
                        <a:effectLst/>
                        <a:latin typeface="+mj-lt"/>
                      </a:endParaRPr>
                    </a:p>
                  </a:txBody>
                  <a:tcPr marL="9525" marR="9525" marT="9525" marB="0" anchor="ctr"/>
                </a:tc>
                <a:tc>
                  <a:txBody>
                    <a:bodyPr/>
                    <a:lstStyle/>
                    <a:p>
                      <a:pPr algn="ctr" fontAlgn="t"/>
                      <a:r>
                        <a:rPr lang="en-US" sz="1300" b="0" i="0" u="none" strike="noStrike" dirty="0">
                          <a:solidFill>
                            <a:schemeClr val="tx1"/>
                          </a:solidFill>
                          <a:effectLst/>
                          <a:latin typeface="+mj-lt"/>
                        </a:rPr>
                        <a:t>80.1</a:t>
                      </a:r>
                      <a:r>
                        <a:rPr lang="en-US" sz="1300" b="0" i="0" u="none" strike="noStrike" kern="1200" dirty="0">
                          <a:solidFill>
                            <a:schemeClr val="tx1"/>
                          </a:solidFill>
                          <a:effectLst/>
                          <a:latin typeface="+mn-lt"/>
                          <a:ea typeface="+mn-ea"/>
                          <a:cs typeface="+mn-cs"/>
                        </a:rPr>
                        <a:t>%</a:t>
                      </a:r>
                      <a:r>
                        <a:rPr lang="en-US" sz="1300" b="0" i="0" u="none" strike="noStrike" dirty="0">
                          <a:solidFill>
                            <a:schemeClr val="tx1"/>
                          </a:solidFill>
                          <a:effectLst/>
                          <a:latin typeface="+mj-lt"/>
                        </a:rPr>
                        <a:t>***</a:t>
                      </a:r>
                    </a:p>
                  </a:txBody>
                  <a:tcPr marL="9525" marR="9525" marT="9525" marB="0" anchor="ctr"/>
                </a:tc>
                <a:tc>
                  <a:txBody>
                    <a:bodyPr/>
                    <a:lstStyle/>
                    <a:p>
                      <a:pPr algn="ctr"/>
                      <a:r>
                        <a:rPr lang="en-US" sz="1300" dirty="0">
                          <a:solidFill>
                            <a:schemeClr val="tx1"/>
                          </a:solidFill>
                          <a:latin typeface="+mj-lt"/>
                        </a:rPr>
                        <a:t>21.5</a:t>
                      </a:r>
                    </a:p>
                  </a:txBody>
                  <a:tcPr anchor="ctr"/>
                </a:tc>
                <a:tc>
                  <a:txBody>
                    <a:bodyPr/>
                    <a:lstStyle/>
                    <a:p>
                      <a:pPr algn="ctr"/>
                      <a:r>
                        <a:rPr lang="en-US" sz="1300" dirty="0">
                          <a:solidFill>
                            <a:schemeClr val="tx1"/>
                          </a:solidFill>
                          <a:latin typeface="+mj-lt"/>
                        </a:rPr>
                        <a:t>21.5</a:t>
                      </a:r>
                    </a:p>
                  </a:txBody>
                  <a:tcPr anchor="ctr"/>
                </a:tc>
                <a:tc>
                  <a:txBody>
                    <a:bodyPr/>
                    <a:lstStyle/>
                    <a:p>
                      <a:pPr algn="ctr"/>
                      <a:r>
                        <a:rPr lang="en-US" sz="1300" dirty="0">
                          <a:solidFill>
                            <a:schemeClr val="tx1"/>
                          </a:solidFill>
                          <a:latin typeface="+mj-lt"/>
                        </a:rPr>
                        <a:t>100%</a:t>
                      </a:r>
                      <a:r>
                        <a:rPr lang="en-US" sz="1400" baseline="30000" dirty="0"/>
                        <a:t>+</a:t>
                      </a:r>
                      <a:endParaRPr lang="en-US" sz="1300" dirty="0">
                        <a:solidFill>
                          <a:schemeClr val="tx1"/>
                        </a:solidFill>
                        <a:latin typeface="+mj-lt"/>
                      </a:endParaRPr>
                    </a:p>
                  </a:txBody>
                  <a:tcPr anchor="ctr"/>
                </a:tc>
                <a:tc>
                  <a:txBody>
                    <a:bodyPr/>
                    <a:lstStyle/>
                    <a:p>
                      <a:pPr algn="ctr" fontAlgn="t"/>
                      <a:r>
                        <a:rPr lang="en-US" sz="1300" b="0" i="0" u="none" strike="noStrike" dirty="0">
                          <a:solidFill>
                            <a:schemeClr val="tx1"/>
                          </a:solidFill>
                          <a:effectLst/>
                          <a:latin typeface="+mj-lt"/>
                        </a:rPr>
                        <a:t>41</a:t>
                      </a:r>
                      <a:r>
                        <a:rPr lang="en-US" sz="1300" b="0" i="0" u="none" strike="noStrike" kern="1200" dirty="0">
                          <a:solidFill>
                            <a:schemeClr val="tx1"/>
                          </a:solidFill>
                          <a:effectLst/>
                          <a:latin typeface="+mn-lt"/>
                          <a:ea typeface="+mn-ea"/>
                          <a:cs typeface="+mn-cs"/>
                        </a:rPr>
                        <a:t> / 49</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fontAlgn="t"/>
                      <a:r>
                        <a:rPr lang="en-US" sz="1300" b="0" i="0" u="none" strike="noStrike" dirty="0">
                          <a:solidFill>
                            <a:schemeClr val="tx1"/>
                          </a:solidFill>
                          <a:effectLst/>
                          <a:latin typeface="+mj-lt"/>
                        </a:rPr>
                        <a:t>54.3</a:t>
                      </a:r>
                      <a:r>
                        <a:rPr lang="en-US" sz="1300" b="0" i="0" u="none" strike="noStrike" kern="1200" dirty="0">
                          <a:solidFill>
                            <a:schemeClr val="tx1"/>
                          </a:solidFill>
                          <a:effectLst/>
                          <a:latin typeface="+mn-lt"/>
                          <a:ea typeface="+mn-ea"/>
                          <a:cs typeface="+mn-cs"/>
                        </a:rPr>
                        <a:t>%***</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solidFill>
                            <a:schemeClr val="tx1"/>
                          </a:solidFill>
                          <a:latin typeface="+mj-lt"/>
                        </a:rPr>
                        <a:t>24.5</a:t>
                      </a:r>
                    </a:p>
                  </a:txBody>
                  <a:tcPr anchor="ctr">
                    <a:solidFill>
                      <a:schemeClr val="accent2">
                        <a:lumMod val="20000"/>
                        <a:lumOff val="80000"/>
                      </a:schemeClr>
                    </a:solidFill>
                  </a:tcPr>
                </a:tc>
                <a:tc>
                  <a:txBody>
                    <a:bodyPr/>
                    <a:lstStyle/>
                    <a:p>
                      <a:pPr algn="ctr"/>
                      <a:r>
                        <a:rPr lang="en-US" sz="1300" dirty="0"/>
                        <a:t>14.5</a:t>
                      </a:r>
                    </a:p>
                  </a:txBody>
                  <a:tcPr anchor="ctr">
                    <a:solidFill>
                      <a:schemeClr val="accent2">
                        <a:lumMod val="20000"/>
                        <a:lumOff val="80000"/>
                      </a:schemeClr>
                    </a:solidFill>
                  </a:tcPr>
                </a:tc>
                <a:tc>
                  <a:txBody>
                    <a:bodyPr/>
                    <a:lstStyle/>
                    <a:p>
                      <a:pPr algn="ctr"/>
                      <a:r>
                        <a:rPr lang="en-US" sz="1300" dirty="0"/>
                        <a:t>59.2%</a:t>
                      </a:r>
                      <a:r>
                        <a:rPr lang="en-US" sz="14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919046925"/>
                  </a:ext>
                </a:extLst>
              </a:tr>
              <a:tr h="0">
                <a:tc>
                  <a:txBody>
                    <a:bodyPr/>
                    <a:lstStyle/>
                    <a:p>
                      <a:pPr lvl="0" algn="l"/>
                      <a:r>
                        <a:rPr lang="en-US" sz="1300" dirty="0"/>
                        <a:t>Hispanic</a:t>
                      </a:r>
                    </a:p>
                  </a:txBody>
                  <a:tcPr anchor="ctr"/>
                </a:tc>
                <a:tc>
                  <a:txBody>
                    <a:bodyPr/>
                    <a:lstStyle/>
                    <a:p>
                      <a:pPr algn="ctr" fontAlgn="t"/>
                      <a:r>
                        <a:rPr lang="en-US" sz="1300" b="0" i="0" u="none" strike="noStrike" dirty="0">
                          <a:solidFill>
                            <a:schemeClr val="tx1"/>
                          </a:solidFill>
                          <a:effectLst/>
                          <a:latin typeface="+mj-lt"/>
                        </a:rPr>
                        <a:t>65</a:t>
                      </a:r>
                      <a:r>
                        <a:rPr lang="en-US" sz="1300" b="0" i="0" u="none" strike="noStrike" kern="1200" dirty="0">
                          <a:solidFill>
                            <a:schemeClr val="tx1"/>
                          </a:solidFill>
                          <a:effectLst/>
                          <a:latin typeface="+mn-lt"/>
                          <a:ea typeface="+mn-ea"/>
                          <a:cs typeface="+mn-cs"/>
                        </a:rPr>
                        <a:t> / 68</a:t>
                      </a:r>
                      <a:endParaRPr lang="en-US" sz="1300" b="0" i="0" u="none" strike="noStrike" dirty="0">
                        <a:solidFill>
                          <a:schemeClr val="tx1"/>
                        </a:solidFill>
                        <a:effectLst/>
                        <a:latin typeface="+mj-lt"/>
                      </a:endParaRPr>
                    </a:p>
                  </a:txBody>
                  <a:tcPr marL="9525" marR="9525" marT="9525" marB="0" anchor="ctr"/>
                </a:tc>
                <a:tc>
                  <a:txBody>
                    <a:bodyPr/>
                    <a:lstStyle/>
                    <a:p>
                      <a:pPr algn="ctr" fontAlgn="t"/>
                      <a:r>
                        <a:rPr lang="en-US" sz="1300" b="0" i="0" u="none" strike="noStrike" dirty="0">
                          <a:solidFill>
                            <a:schemeClr val="tx1"/>
                          </a:solidFill>
                          <a:effectLst/>
                          <a:latin typeface="+mj-lt"/>
                        </a:rPr>
                        <a:t>79.8</a:t>
                      </a:r>
                      <a:r>
                        <a:rPr lang="en-US" sz="1300" b="0" i="0" u="none" strike="noStrike" kern="1200" dirty="0">
                          <a:solidFill>
                            <a:schemeClr val="tx1"/>
                          </a:solidFill>
                          <a:effectLst/>
                          <a:latin typeface="+mn-lt"/>
                          <a:ea typeface="+mn-ea"/>
                          <a:cs typeface="+mn-cs"/>
                        </a:rPr>
                        <a:t>%***</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solidFill>
                            <a:schemeClr val="tx1"/>
                          </a:solidFill>
                          <a:latin typeface="+mj-lt"/>
                        </a:rPr>
                        <a:t>34</a:t>
                      </a:r>
                    </a:p>
                  </a:txBody>
                  <a:tcPr anchor="ctr"/>
                </a:tc>
                <a:tc>
                  <a:txBody>
                    <a:bodyPr/>
                    <a:lstStyle/>
                    <a:p>
                      <a:pPr algn="ctr"/>
                      <a:r>
                        <a:rPr lang="en-US" sz="1300" dirty="0">
                          <a:solidFill>
                            <a:schemeClr val="tx1"/>
                          </a:solidFill>
                          <a:latin typeface="+mj-lt"/>
                        </a:rPr>
                        <a:t>34</a:t>
                      </a:r>
                    </a:p>
                  </a:txBody>
                  <a:tcPr anchor="ctr"/>
                </a:tc>
                <a:tc>
                  <a:txBody>
                    <a:bodyPr/>
                    <a:lstStyle/>
                    <a:p>
                      <a:pPr algn="ctr"/>
                      <a:r>
                        <a:rPr lang="en-US" sz="1300" dirty="0">
                          <a:solidFill>
                            <a:schemeClr val="tx1"/>
                          </a:solidFill>
                          <a:latin typeface="+mj-lt"/>
                        </a:rPr>
                        <a:t>100%</a:t>
                      </a:r>
                    </a:p>
                  </a:txBody>
                  <a:tcPr anchor="ctr"/>
                </a:tc>
                <a:tc>
                  <a:txBody>
                    <a:bodyPr/>
                    <a:lstStyle/>
                    <a:p>
                      <a:pPr algn="ctr" fontAlgn="t"/>
                      <a:r>
                        <a:rPr lang="en-US" sz="1300" b="0" i="0" u="none" strike="noStrike" dirty="0">
                          <a:solidFill>
                            <a:schemeClr val="tx1"/>
                          </a:solidFill>
                          <a:effectLst/>
                          <a:latin typeface="+mj-lt"/>
                        </a:rPr>
                        <a:t>71</a:t>
                      </a:r>
                      <a:r>
                        <a:rPr lang="en-US" sz="1300" b="0" i="0" u="none" strike="noStrike" kern="1200" dirty="0">
                          <a:solidFill>
                            <a:schemeClr val="tx1"/>
                          </a:solidFill>
                          <a:effectLst/>
                          <a:latin typeface="+mn-lt"/>
                          <a:ea typeface="+mn-ea"/>
                          <a:cs typeface="+mn-cs"/>
                        </a:rPr>
                        <a:t> / 85</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fontAlgn="t"/>
                      <a:r>
                        <a:rPr lang="en-US" sz="1300" b="0" i="0" u="none" strike="noStrike" dirty="0">
                          <a:solidFill>
                            <a:schemeClr val="tx1"/>
                          </a:solidFill>
                          <a:effectLst/>
                          <a:latin typeface="+mj-lt"/>
                        </a:rPr>
                        <a:t>65.1</a:t>
                      </a:r>
                      <a:r>
                        <a:rPr lang="en-US" sz="1300" b="0" i="0" u="none" strike="noStrike" kern="1200" dirty="0">
                          <a:solidFill>
                            <a:schemeClr val="tx1"/>
                          </a:solidFill>
                          <a:effectLst/>
                          <a:latin typeface="+mn-lt"/>
                          <a:ea typeface="+mn-ea"/>
                          <a:cs typeface="+mn-cs"/>
                        </a:rPr>
                        <a:t>%***</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solidFill>
                            <a:schemeClr val="tx1"/>
                          </a:solidFill>
                          <a:latin typeface="+mj-lt"/>
                        </a:rPr>
                        <a:t>42.5</a:t>
                      </a:r>
                    </a:p>
                  </a:txBody>
                  <a:tcPr anchor="ctr">
                    <a:solidFill>
                      <a:schemeClr val="accent2">
                        <a:lumMod val="20000"/>
                        <a:lumOff val="80000"/>
                      </a:schemeClr>
                    </a:solidFill>
                  </a:tcPr>
                </a:tc>
                <a:tc>
                  <a:txBody>
                    <a:bodyPr/>
                    <a:lstStyle/>
                    <a:p>
                      <a:pPr algn="ctr"/>
                      <a:r>
                        <a:rPr lang="en-US" sz="1300" dirty="0"/>
                        <a:t>30</a:t>
                      </a:r>
                    </a:p>
                  </a:txBody>
                  <a:tcPr anchor="ctr">
                    <a:solidFill>
                      <a:schemeClr val="accent2">
                        <a:lumMod val="20000"/>
                        <a:lumOff val="80000"/>
                      </a:schemeClr>
                    </a:solidFill>
                  </a:tcPr>
                </a:tc>
                <a:tc>
                  <a:txBody>
                    <a:bodyPr/>
                    <a:lstStyle/>
                    <a:p>
                      <a:pPr algn="ctr"/>
                      <a:r>
                        <a:rPr lang="en-US" sz="1300" dirty="0"/>
                        <a:t>70.6%</a:t>
                      </a:r>
                    </a:p>
                  </a:txBody>
                  <a:tcPr anchor="ctr">
                    <a:solidFill>
                      <a:schemeClr val="accent2">
                        <a:lumMod val="20000"/>
                        <a:lumOff val="80000"/>
                      </a:schemeClr>
                    </a:solidFill>
                  </a:tcPr>
                </a:tc>
                <a:extLst>
                  <a:ext uri="{0D108BD9-81ED-4DB2-BD59-A6C34878D82A}">
                    <a16:rowId xmlns:a16="http://schemas.microsoft.com/office/drawing/2014/main" val="458354001"/>
                  </a:ext>
                </a:extLst>
              </a:tr>
              <a:tr h="0">
                <a:tc>
                  <a:txBody>
                    <a:bodyPr/>
                    <a:lstStyle/>
                    <a:p>
                      <a:pPr lvl="0" algn="l"/>
                      <a:r>
                        <a:rPr lang="en-US" sz="1300" dirty="0"/>
                        <a:t>Multi-Race</a:t>
                      </a:r>
                    </a:p>
                  </a:txBody>
                  <a:tcPr anchor="ctr"/>
                </a:tc>
                <a:tc>
                  <a:txBody>
                    <a:bodyPr/>
                    <a:lstStyle/>
                    <a:p>
                      <a:pPr algn="ctr" fontAlgn="t"/>
                      <a:r>
                        <a:rPr lang="en-US" sz="1300" b="0" i="0" u="none" strike="noStrike" dirty="0">
                          <a:solidFill>
                            <a:schemeClr val="tx1"/>
                          </a:solidFill>
                          <a:effectLst/>
                          <a:latin typeface="+mj-lt"/>
                        </a:rPr>
                        <a:t>5</a:t>
                      </a:r>
                      <a:r>
                        <a:rPr lang="en-US" sz="1300" b="0" i="0" u="none" strike="noStrike" kern="1200" dirty="0">
                          <a:solidFill>
                            <a:schemeClr val="tx1"/>
                          </a:solidFill>
                          <a:effectLst/>
                          <a:latin typeface="+mn-lt"/>
                          <a:ea typeface="+mn-ea"/>
                          <a:cs typeface="+mn-cs"/>
                        </a:rPr>
                        <a:t> / 5</a:t>
                      </a:r>
                      <a:endParaRPr lang="en-US" sz="1300" b="0" i="0" u="none" strike="noStrike" dirty="0">
                        <a:solidFill>
                          <a:schemeClr val="tx1"/>
                        </a:solidFill>
                        <a:effectLst/>
                        <a:latin typeface="+mj-lt"/>
                      </a:endParaRPr>
                    </a:p>
                  </a:txBody>
                  <a:tcPr marL="9525" marR="9525" marT="9525" marB="0" anchor="ctr"/>
                </a:tc>
                <a:tc>
                  <a:txBody>
                    <a:bodyPr/>
                    <a:lstStyle/>
                    <a:p>
                      <a:pPr algn="ctr" fontAlgn="t"/>
                      <a:r>
                        <a:rPr lang="en-US" sz="1300" b="0" i="0" u="none" strike="noStrike" dirty="0">
                          <a:solidFill>
                            <a:schemeClr val="tx1"/>
                          </a:solidFill>
                          <a:effectLst/>
                          <a:latin typeface="+mj-lt"/>
                        </a:rPr>
                        <a:t>79.4</a:t>
                      </a:r>
                      <a:r>
                        <a:rPr lang="en-US" sz="1300" b="0" i="0" u="none" strike="noStrike" kern="1200" dirty="0">
                          <a:solidFill>
                            <a:schemeClr val="tx1"/>
                          </a:solidFill>
                          <a:effectLst/>
                          <a:latin typeface="+mn-lt"/>
                          <a:ea typeface="+mn-ea"/>
                          <a:cs typeface="+mn-cs"/>
                        </a:rPr>
                        <a:t>%</a:t>
                      </a:r>
                      <a:r>
                        <a:rPr lang="en-US" sz="1300" kern="1200" baseline="30000" dirty="0">
                          <a:solidFill>
                            <a:schemeClr val="tx1"/>
                          </a:solidFill>
                          <a:latin typeface="+mn-lt"/>
                          <a:ea typeface="+mn-ea"/>
                          <a:cs typeface="+mn-cs"/>
                        </a:rPr>
                        <a:t>^</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solidFill>
                            <a:schemeClr val="tx1"/>
                          </a:solidFill>
                          <a:latin typeface="+mj-lt"/>
                        </a:rPr>
                        <a:t>2.5</a:t>
                      </a:r>
                    </a:p>
                  </a:txBody>
                  <a:tcPr anchor="ctr"/>
                </a:tc>
                <a:tc>
                  <a:txBody>
                    <a:bodyPr/>
                    <a:lstStyle/>
                    <a:p>
                      <a:pPr algn="ctr"/>
                      <a:r>
                        <a:rPr lang="en-US" sz="1300" dirty="0">
                          <a:solidFill>
                            <a:schemeClr val="tx1"/>
                          </a:solidFill>
                          <a:latin typeface="+mj-lt"/>
                        </a:rPr>
                        <a:t>2.5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latin typeface="+mj-lt"/>
                        </a:rPr>
                        <a:t>100%</a:t>
                      </a:r>
                      <a:r>
                        <a:rPr lang="en-US" sz="1300" kern="1200" baseline="30000" dirty="0">
                          <a:solidFill>
                            <a:schemeClr val="tx1"/>
                          </a:solidFill>
                          <a:latin typeface="+mn-lt"/>
                          <a:ea typeface="+mn-ea"/>
                          <a:cs typeface="+mn-cs"/>
                        </a:rPr>
                        <a:t>^</a:t>
                      </a:r>
                      <a:endParaRPr lang="en-US" sz="1300" kern="1200" dirty="0">
                        <a:solidFill>
                          <a:schemeClr val="tx1"/>
                        </a:solidFill>
                        <a:latin typeface="+mn-lt"/>
                        <a:ea typeface="+mn-ea"/>
                        <a:cs typeface="+mn-cs"/>
                      </a:endParaRPr>
                    </a:p>
                  </a:txBody>
                  <a:tcPr anchor="ctr"/>
                </a:tc>
                <a:tc>
                  <a:txBody>
                    <a:bodyPr/>
                    <a:lstStyle/>
                    <a:p>
                      <a:pPr algn="ctr" fontAlgn="t"/>
                      <a:r>
                        <a:rPr lang="en-US" sz="1300" b="0" i="0" u="none" strike="noStrike" dirty="0">
                          <a:solidFill>
                            <a:schemeClr val="tx1"/>
                          </a:solidFill>
                          <a:effectLst/>
                          <a:latin typeface="+mj-lt"/>
                        </a:rPr>
                        <a:t>1</a:t>
                      </a:r>
                      <a:r>
                        <a:rPr lang="en-US" sz="1300" b="0" i="0" u="none" strike="noStrike" kern="1200" dirty="0">
                          <a:solidFill>
                            <a:schemeClr val="tx1"/>
                          </a:solidFill>
                          <a:effectLst/>
                          <a:latin typeface="+mn-lt"/>
                          <a:ea typeface="+mn-ea"/>
                          <a:cs typeface="+mn-cs"/>
                        </a:rPr>
                        <a:t> / 1</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fontAlgn="t"/>
                      <a:r>
                        <a:rPr lang="en-US" sz="1300" b="0" i="0" u="none" strike="noStrike" dirty="0">
                          <a:solidFill>
                            <a:schemeClr val="tx1"/>
                          </a:solidFill>
                          <a:effectLst/>
                          <a:latin typeface="+mj-lt"/>
                        </a:rPr>
                        <a:t>73.0</a:t>
                      </a:r>
                      <a:r>
                        <a:rPr lang="en-US" sz="1300" b="0" i="0" u="none" strike="noStrike" kern="1200" dirty="0">
                          <a:solidFill>
                            <a:schemeClr val="tx1"/>
                          </a:solidFill>
                          <a:effectLst/>
                          <a:latin typeface="+mn-lt"/>
                          <a:ea typeface="+mn-ea"/>
                          <a:cs typeface="+mn-cs"/>
                        </a:rPr>
                        <a:t>%</a:t>
                      </a:r>
                      <a:r>
                        <a:rPr lang="en-US" sz="1300" kern="1200" baseline="30000" dirty="0">
                          <a:solidFill>
                            <a:schemeClr val="tx1"/>
                          </a:solidFill>
                          <a:latin typeface="+mn-lt"/>
                          <a:ea typeface="+mn-ea"/>
                          <a:cs typeface="+mn-cs"/>
                        </a:rPr>
                        <a:t>^</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solidFill>
                            <a:schemeClr val="tx1"/>
                          </a:solidFill>
                          <a:latin typeface="+mj-lt"/>
                        </a:rPr>
                        <a:t>.5</a:t>
                      </a:r>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100%</a:t>
                      </a:r>
                      <a:r>
                        <a:rPr lang="en-US" sz="1300" kern="1200" baseline="30000" dirty="0">
                          <a:solidFill>
                            <a:schemeClr val="tx1"/>
                          </a:solidFill>
                          <a:latin typeface="+mn-lt"/>
                          <a:ea typeface="+mn-ea"/>
                          <a:cs typeface="+mn-cs"/>
                        </a:rPr>
                        <a:t>^</a:t>
                      </a:r>
                      <a:endParaRPr lang="en-US" sz="1300" kern="1200" dirty="0">
                        <a:solidFill>
                          <a:schemeClr val="tx1"/>
                        </a:solidFill>
                        <a:latin typeface="+mn-lt"/>
                        <a:ea typeface="+mn-ea"/>
                        <a:cs typeface="+mn-cs"/>
                      </a:endParaRPr>
                    </a:p>
                  </a:txBody>
                  <a:tcPr anchor="ctr">
                    <a:solidFill>
                      <a:schemeClr val="accent2">
                        <a:lumMod val="20000"/>
                        <a:lumOff val="80000"/>
                      </a:schemeClr>
                    </a:solidFill>
                  </a:tcPr>
                </a:tc>
                <a:extLst>
                  <a:ext uri="{0D108BD9-81ED-4DB2-BD59-A6C34878D82A}">
                    <a16:rowId xmlns:a16="http://schemas.microsoft.com/office/drawing/2014/main" val="3328578774"/>
                  </a:ext>
                </a:extLst>
              </a:tr>
              <a:tr h="0">
                <a:tc>
                  <a:txBody>
                    <a:bodyPr/>
                    <a:lstStyle/>
                    <a:p>
                      <a:pPr lvl="0" algn="l"/>
                      <a:r>
                        <a:rPr lang="en-US" sz="1300" dirty="0"/>
                        <a:t>American Indian</a:t>
                      </a:r>
                    </a:p>
                  </a:txBody>
                  <a:tcPr anchor="ctr"/>
                </a:tc>
                <a:tc>
                  <a:txBody>
                    <a:bodyPr/>
                    <a:lstStyle/>
                    <a:p>
                      <a:pPr algn="ctr"/>
                      <a:r>
                        <a:rPr lang="en-US" sz="1300" dirty="0">
                          <a:solidFill>
                            <a:schemeClr val="tx1"/>
                          </a:solidFill>
                          <a:latin typeface="+mj-lt"/>
                        </a:rPr>
                        <a:t>1</a:t>
                      </a:r>
                      <a:r>
                        <a:rPr lang="en-US" sz="1300" b="0" i="0" u="none" strike="noStrike" kern="1200" dirty="0">
                          <a:solidFill>
                            <a:schemeClr val="tx1"/>
                          </a:solidFill>
                          <a:effectLst/>
                          <a:latin typeface="+mn-lt"/>
                          <a:ea typeface="+mn-ea"/>
                          <a:cs typeface="+mn-cs"/>
                        </a:rPr>
                        <a:t> / 1</a:t>
                      </a:r>
                      <a:endParaRPr lang="en-US" sz="1300" dirty="0">
                        <a:solidFill>
                          <a:schemeClr val="tx1"/>
                        </a:solidFill>
                        <a:latin typeface="+mj-lt"/>
                      </a:endParaRPr>
                    </a:p>
                  </a:txBody>
                  <a:tcPr anchor="ctr"/>
                </a:tc>
                <a:tc>
                  <a:txBody>
                    <a:bodyPr/>
                    <a:lstStyle/>
                    <a:p>
                      <a:pPr algn="ctr"/>
                      <a:r>
                        <a:rPr lang="en-US" sz="1300" dirty="0">
                          <a:solidFill>
                            <a:schemeClr val="tx1"/>
                          </a:solidFill>
                          <a:latin typeface="+mj-lt"/>
                        </a:rPr>
                        <a:t>79.0</a:t>
                      </a:r>
                      <a:r>
                        <a:rPr lang="en-US" sz="1300" b="0" i="0" u="none" strike="noStrike" kern="1200" dirty="0">
                          <a:solidFill>
                            <a:schemeClr val="tx1"/>
                          </a:solidFill>
                          <a:effectLst/>
                          <a:latin typeface="+mn-lt"/>
                          <a:ea typeface="+mn-ea"/>
                          <a:cs typeface="+mn-cs"/>
                        </a:rPr>
                        <a:t>%</a:t>
                      </a:r>
                      <a:r>
                        <a:rPr lang="en-US" sz="1300" baseline="30000" dirty="0">
                          <a:solidFill>
                            <a:schemeClr val="tx1"/>
                          </a:solidFill>
                          <a:latin typeface="+mj-lt"/>
                        </a:rPr>
                        <a:t>^</a:t>
                      </a:r>
                      <a:endParaRPr lang="en-US" sz="1300" dirty="0">
                        <a:solidFill>
                          <a:schemeClr val="tx1"/>
                        </a:solidFill>
                        <a:latin typeface="+mj-lt"/>
                      </a:endParaRPr>
                    </a:p>
                  </a:txBody>
                  <a:tcPr anchor="ctr"/>
                </a:tc>
                <a:tc>
                  <a:txBody>
                    <a:bodyPr/>
                    <a:lstStyle/>
                    <a:p>
                      <a:pPr algn="ctr"/>
                      <a:r>
                        <a:rPr lang="en-US" sz="1300" dirty="0">
                          <a:solidFill>
                            <a:schemeClr val="tx1"/>
                          </a:solidFill>
                          <a:latin typeface="+mj-lt"/>
                        </a:rPr>
                        <a:t>.5</a:t>
                      </a:r>
                    </a:p>
                  </a:txBody>
                  <a:tcPr anchor="ctr"/>
                </a:tc>
                <a:tc>
                  <a:txBody>
                    <a:bodyPr/>
                    <a:lstStyle/>
                    <a:p>
                      <a:pPr algn="ctr"/>
                      <a:r>
                        <a:rPr lang="en-US" sz="1300" dirty="0">
                          <a:solidFill>
                            <a:schemeClr val="tx1"/>
                          </a:solidFill>
                          <a:latin typeface="+mj-lt"/>
                        </a:rPr>
                        <a:t>.5</a:t>
                      </a:r>
                    </a:p>
                  </a:txBody>
                  <a:tcPr anchor="ctr"/>
                </a:tc>
                <a:tc>
                  <a:txBody>
                    <a:bodyPr/>
                    <a:lstStyle/>
                    <a:p>
                      <a:pPr algn="ctr"/>
                      <a:r>
                        <a:rPr lang="en-US" sz="1300" dirty="0">
                          <a:solidFill>
                            <a:schemeClr val="tx1"/>
                          </a:solidFill>
                          <a:latin typeface="+mj-lt"/>
                        </a:rPr>
                        <a:t>100%</a:t>
                      </a:r>
                      <a:r>
                        <a:rPr lang="en-US" sz="1300" baseline="30000" dirty="0">
                          <a:solidFill>
                            <a:schemeClr val="tx1"/>
                          </a:solidFill>
                          <a:latin typeface="+mj-lt"/>
                        </a:rPr>
                        <a:t>^</a:t>
                      </a:r>
                      <a:endParaRPr lang="en-US" sz="1300" dirty="0">
                        <a:solidFill>
                          <a:schemeClr val="tx1"/>
                        </a:solidFill>
                        <a:latin typeface="+mj-lt"/>
                      </a:endParaRPr>
                    </a:p>
                  </a:txBody>
                  <a:tcPr anchor="ctr"/>
                </a:tc>
                <a:tc>
                  <a:txBody>
                    <a:bodyPr/>
                    <a:lstStyle/>
                    <a:p>
                      <a:pPr algn="ctr"/>
                      <a:r>
                        <a:rPr lang="en-US" sz="1300" dirty="0">
                          <a:solidFill>
                            <a:schemeClr val="tx1"/>
                          </a:solidFill>
                          <a:latin typeface="+mj-lt"/>
                        </a:rPr>
                        <a:t>1</a:t>
                      </a:r>
                      <a:r>
                        <a:rPr lang="en-US" sz="1300" b="0" i="0" u="none" strike="noStrike" kern="1200" dirty="0">
                          <a:solidFill>
                            <a:schemeClr val="tx1"/>
                          </a:solidFill>
                          <a:effectLst/>
                          <a:latin typeface="+mn-lt"/>
                          <a:ea typeface="+mn-ea"/>
                          <a:cs typeface="+mn-cs"/>
                        </a:rPr>
                        <a:t> / 2</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solidFill>
                            <a:schemeClr val="tx1"/>
                          </a:solidFill>
                          <a:latin typeface="+mj-lt"/>
                        </a:rPr>
                        <a:t>76.5</a:t>
                      </a:r>
                      <a:r>
                        <a:rPr lang="en-US" sz="1300" b="0" i="0" u="none" strike="noStrike" kern="1200" dirty="0">
                          <a:solidFill>
                            <a:schemeClr val="tx1"/>
                          </a:solidFill>
                          <a:effectLst/>
                          <a:latin typeface="+mn-lt"/>
                          <a:ea typeface="+mn-ea"/>
                          <a:cs typeface="+mn-cs"/>
                        </a:rPr>
                        <a:t>%</a:t>
                      </a:r>
                      <a:r>
                        <a:rPr lang="en-US" sz="1300" baseline="30000" dirty="0">
                          <a:solidFill>
                            <a:schemeClr val="tx1"/>
                          </a:solidFill>
                          <a:latin typeface="+mj-lt"/>
                        </a:rPr>
                        <a:t>^</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solidFill>
                            <a:schemeClr val="tx1"/>
                          </a:solidFill>
                          <a:latin typeface="+mj-lt"/>
                        </a:rPr>
                        <a:t>1</a:t>
                      </a:r>
                    </a:p>
                  </a:txBody>
                  <a:tcPr anchor="ctr">
                    <a:solidFill>
                      <a:schemeClr val="accent2">
                        <a:lumMod val="20000"/>
                        <a:lumOff val="80000"/>
                      </a:schemeClr>
                    </a:solidFill>
                  </a:tcPr>
                </a:tc>
                <a:tc>
                  <a:txBody>
                    <a:bodyPr/>
                    <a:lstStyle/>
                    <a:p>
                      <a:pPr algn="ctr"/>
                      <a:r>
                        <a:rPr lang="en-US" sz="1300" dirty="0"/>
                        <a:t>1</a:t>
                      </a:r>
                    </a:p>
                  </a:txBody>
                  <a:tcPr anchor="ct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100%</a:t>
                      </a:r>
                      <a:r>
                        <a:rPr lang="en-US" sz="1300" kern="1200" baseline="30000" dirty="0">
                          <a:solidFill>
                            <a:schemeClr val="tx1"/>
                          </a:solidFill>
                          <a:latin typeface="+mn-lt"/>
                          <a:ea typeface="+mn-ea"/>
                          <a:cs typeface="+mn-cs"/>
                        </a:rPr>
                        <a:t>^</a:t>
                      </a:r>
                      <a:endParaRPr lang="en-US" sz="1300" kern="1200" dirty="0">
                        <a:solidFill>
                          <a:schemeClr val="tx1"/>
                        </a:solidFill>
                        <a:latin typeface="+mn-lt"/>
                        <a:ea typeface="+mn-ea"/>
                        <a:cs typeface="+mn-cs"/>
                      </a:endParaRPr>
                    </a:p>
                  </a:txBody>
                  <a:tcPr anchor="ctr">
                    <a:solidFill>
                      <a:schemeClr val="accent2">
                        <a:lumMod val="20000"/>
                        <a:lumOff val="80000"/>
                      </a:schemeClr>
                    </a:solidFill>
                  </a:tcPr>
                </a:tc>
                <a:extLst>
                  <a:ext uri="{0D108BD9-81ED-4DB2-BD59-A6C34878D82A}">
                    <a16:rowId xmlns:a16="http://schemas.microsoft.com/office/drawing/2014/main" val="1973972572"/>
                  </a:ext>
                </a:extLst>
              </a:tr>
              <a:tr h="0">
                <a:tc>
                  <a:txBody>
                    <a:bodyPr/>
                    <a:lstStyle/>
                    <a:p>
                      <a:pPr lvl="0" algn="l"/>
                      <a:r>
                        <a:rPr lang="en-US" sz="1300" dirty="0"/>
                        <a:t>White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13</a:t>
                      </a:r>
                      <a:r>
                        <a:rPr lang="en-US" sz="1300" b="0" i="0" u="none" strike="noStrike" kern="1200" dirty="0">
                          <a:solidFill>
                            <a:schemeClr val="tx1"/>
                          </a:solidFill>
                          <a:effectLst/>
                          <a:latin typeface="+mn-lt"/>
                          <a:ea typeface="+mn-ea"/>
                          <a:cs typeface="+mn-cs"/>
                        </a:rPr>
                        <a:t> / 13</a:t>
                      </a:r>
                      <a:endParaRPr lang="en-US" sz="1300" dirty="0">
                        <a:solidFill>
                          <a:schemeClr val="tx1"/>
                        </a:solidFill>
                        <a:latin typeface="+mj-lt"/>
                      </a:endParaRP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82.3</a:t>
                      </a:r>
                      <a:r>
                        <a:rPr lang="en-US" sz="1300" b="0" i="0" u="none" strike="noStrike" kern="1200" dirty="0">
                          <a:solidFill>
                            <a:schemeClr val="tx1"/>
                          </a:solidFill>
                          <a:effectLst/>
                          <a:latin typeface="+mn-lt"/>
                          <a:ea typeface="+mn-ea"/>
                          <a:cs typeface="+mn-cs"/>
                        </a:rPr>
                        <a:t>%</a:t>
                      </a:r>
                      <a:endParaRPr lang="en-US" sz="1300" dirty="0">
                        <a:solidFill>
                          <a:schemeClr val="tx1"/>
                        </a:solidFill>
                        <a:latin typeface="+mj-lt"/>
                      </a:endParaRP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6.5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6.5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100%</a:t>
                      </a:r>
                    </a:p>
                  </a:txBody>
                  <a:tcPr anchor="ctr">
                    <a:lnB w="12700" cap="flat" cmpd="sng" algn="ctr">
                      <a:solidFill>
                        <a:schemeClr val="accent4"/>
                      </a:solidFill>
                      <a:prstDash val="solid"/>
                      <a:round/>
                      <a:headEnd type="none" w="med" len="med"/>
                      <a:tailEnd type="none" w="med" len="med"/>
                    </a:lnB>
                  </a:tcPr>
                </a:tc>
                <a:tc>
                  <a:txBody>
                    <a:bodyPr/>
                    <a:lstStyle/>
                    <a:p>
                      <a:pPr algn="ctr" fontAlgn="t"/>
                      <a:r>
                        <a:rPr lang="en-US" sz="1300" b="0" i="0" u="none" strike="noStrike" dirty="0">
                          <a:solidFill>
                            <a:schemeClr val="tx1"/>
                          </a:solidFill>
                          <a:effectLst/>
                          <a:latin typeface="+mj-lt"/>
                        </a:rPr>
                        <a:t>13</a:t>
                      </a:r>
                      <a:r>
                        <a:rPr lang="en-US" sz="1300" b="0" i="0" u="none" strike="noStrike" kern="1200" dirty="0">
                          <a:solidFill>
                            <a:schemeClr val="tx1"/>
                          </a:solidFill>
                          <a:effectLst/>
                          <a:latin typeface="+mn-lt"/>
                          <a:ea typeface="+mn-ea"/>
                          <a:cs typeface="+mn-cs"/>
                        </a:rPr>
                        <a:t> / 14</a:t>
                      </a:r>
                      <a:endParaRPr lang="en-US" sz="1300" b="0" i="0" u="none" strike="noStrike" dirty="0">
                        <a:solidFill>
                          <a:schemeClr val="tx1"/>
                        </a:solidFill>
                        <a:effectLst/>
                        <a:latin typeface="+mj-lt"/>
                      </a:endParaRPr>
                    </a:p>
                  </a:txBody>
                  <a:tcPr marL="9525" marR="9525" marT="9525" marB="0"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fontAlgn="t"/>
                      <a:r>
                        <a:rPr lang="en-US" sz="1300" b="0" i="0" u="none" strike="noStrike" dirty="0">
                          <a:solidFill>
                            <a:schemeClr val="tx1"/>
                          </a:solidFill>
                          <a:effectLst/>
                          <a:latin typeface="+mj-lt"/>
                        </a:rPr>
                        <a:t>72.5%</a:t>
                      </a:r>
                    </a:p>
                  </a:txBody>
                  <a:tcPr marL="9525" marR="9525" marT="9525" marB="0"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solidFill>
                            <a:schemeClr val="tx1"/>
                          </a:solidFill>
                          <a:latin typeface="+mj-lt"/>
                        </a:rPr>
                        <a:t>7</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78.6%</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67893550"/>
                  </a:ext>
                </a:extLst>
              </a:tr>
              <a:tr h="0">
                <a:tc>
                  <a:txBody>
                    <a:bodyPr/>
                    <a:lstStyle/>
                    <a:p>
                      <a:pPr algn="l"/>
                      <a:r>
                        <a:rPr lang="en-US" sz="1300" dirty="0"/>
                        <a:t>Male</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72</a:t>
                      </a:r>
                      <a:r>
                        <a:rPr lang="en-US" sz="1300" b="0" i="0" u="none" strike="noStrike" kern="1200" dirty="0">
                          <a:solidFill>
                            <a:schemeClr val="tx1"/>
                          </a:solidFill>
                          <a:effectLst/>
                          <a:latin typeface="+mn-lt"/>
                          <a:ea typeface="+mn-ea"/>
                          <a:cs typeface="+mn-cs"/>
                        </a:rPr>
                        <a:t> / 74</a:t>
                      </a:r>
                      <a:endParaRPr lang="en-US" sz="1300" dirty="0"/>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79.7%***</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37</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37</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100%</a:t>
                      </a:r>
                      <a:r>
                        <a:rPr lang="en-US" sz="1400" baseline="30000" dirty="0"/>
                        <a:t>+</a:t>
                      </a:r>
                      <a:endParaRPr lang="en-US" sz="1300" dirty="0"/>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72</a:t>
                      </a:r>
                      <a:r>
                        <a:rPr lang="en-US" sz="1300" b="0" i="0" u="none" strike="noStrike" kern="1200" dirty="0">
                          <a:solidFill>
                            <a:schemeClr val="tx1"/>
                          </a:solidFill>
                          <a:effectLst/>
                          <a:latin typeface="+mn-lt"/>
                          <a:ea typeface="+mn-ea"/>
                          <a:cs typeface="+mn-cs"/>
                        </a:rPr>
                        <a:t> / 85</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63.4%***</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42.5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28.5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67.1%</a:t>
                      </a:r>
                      <a:r>
                        <a:rPr lang="en-US" sz="1400" baseline="30000" dirty="0"/>
                        <a:t>+</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982306078"/>
                  </a:ext>
                </a:extLst>
              </a:tr>
              <a:tr h="0">
                <a:tc>
                  <a:txBody>
                    <a:bodyPr/>
                    <a:lstStyle/>
                    <a:p>
                      <a:pPr algn="l"/>
                      <a:r>
                        <a:rPr lang="en-US" sz="1300" dirty="0"/>
                        <a:t>Female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55</a:t>
                      </a:r>
                      <a:r>
                        <a:rPr lang="en-US" sz="1300" b="0" i="0" u="none" strike="noStrike" kern="1200" dirty="0">
                          <a:solidFill>
                            <a:schemeClr val="tx1"/>
                          </a:solidFill>
                          <a:effectLst/>
                          <a:latin typeface="+mn-lt"/>
                          <a:ea typeface="+mn-ea"/>
                          <a:cs typeface="+mn-cs"/>
                        </a:rPr>
                        <a:t> / 60</a:t>
                      </a:r>
                      <a:endParaRPr lang="en-US" sz="1300" dirty="0"/>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81.0%***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30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30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55</a:t>
                      </a:r>
                      <a:r>
                        <a:rPr lang="en-US" sz="1300" b="0" i="0" u="none" strike="noStrike" kern="1200" dirty="0">
                          <a:solidFill>
                            <a:schemeClr val="tx1"/>
                          </a:solidFill>
                          <a:effectLst/>
                          <a:latin typeface="+mn-lt"/>
                          <a:ea typeface="+mn-ea"/>
                          <a:cs typeface="+mn-cs"/>
                        </a:rPr>
                        <a:t> / 66</a:t>
                      </a:r>
                      <a:endParaRPr lang="en-US" sz="1300" dirty="0"/>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61.0%***</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33</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23</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69.7%</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06773797"/>
                  </a:ext>
                </a:extLst>
              </a:tr>
              <a:tr h="0">
                <a:tc>
                  <a:txBody>
                    <a:bodyPr/>
                    <a:lstStyle/>
                    <a:p>
                      <a:pPr algn="l"/>
                      <a:r>
                        <a:rPr lang="en-US" sz="1300" dirty="0"/>
                        <a:t>LEP</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3</a:t>
                      </a:r>
                      <a:r>
                        <a:rPr lang="en-US" sz="1300" b="0" i="0" u="none" strike="noStrike" kern="1200" dirty="0">
                          <a:solidFill>
                            <a:schemeClr val="tx1"/>
                          </a:solidFill>
                          <a:effectLst/>
                          <a:latin typeface="+mn-lt"/>
                          <a:ea typeface="+mn-ea"/>
                          <a:cs typeface="+mn-cs"/>
                        </a:rPr>
                        <a:t> / 3</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78.7%*</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100%</a:t>
                      </a:r>
                      <a:r>
                        <a:rPr lang="en-US" sz="1300" kern="1200" baseline="30000" dirty="0">
                          <a:solidFill>
                            <a:schemeClr val="tx1"/>
                          </a:solidFill>
                          <a:latin typeface="+mn-lt"/>
                          <a:ea typeface="+mn-ea"/>
                          <a:cs typeface="+mn-cs"/>
                        </a:rPr>
                        <a:t>^</a:t>
                      </a:r>
                      <a:endParaRPr lang="en-US" sz="1300" kern="1200" dirty="0">
                        <a:solidFill>
                          <a:schemeClr val="tx1"/>
                        </a:solidFill>
                        <a:latin typeface="+mn-lt"/>
                        <a:ea typeface="+mn-ea"/>
                        <a:cs typeface="+mn-cs"/>
                      </a:endParaRP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3</a:t>
                      </a:r>
                      <a:r>
                        <a:rPr lang="en-US" sz="1300" b="0" i="0" u="none" strike="noStrike" kern="1200" dirty="0">
                          <a:solidFill>
                            <a:schemeClr val="tx1"/>
                          </a:solidFill>
                          <a:effectLst/>
                          <a:latin typeface="+mn-lt"/>
                          <a:ea typeface="+mn-ea"/>
                          <a:cs typeface="+mn-cs"/>
                        </a:rPr>
                        <a:t> / 3</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41.7%*</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33.0%</a:t>
                      </a:r>
                      <a:r>
                        <a:rPr lang="en-US" sz="1300" kern="1200" baseline="30000" dirty="0">
                          <a:solidFill>
                            <a:schemeClr val="tx1"/>
                          </a:solidFill>
                          <a:latin typeface="+mn-lt"/>
                          <a:ea typeface="+mn-ea"/>
                          <a:cs typeface="+mn-cs"/>
                        </a:rPr>
                        <a:t>^</a:t>
                      </a:r>
                      <a:endParaRPr lang="en-US" sz="1300" kern="1200" dirty="0">
                        <a:solidFill>
                          <a:schemeClr val="tx1"/>
                        </a:solidFill>
                        <a:latin typeface="+mn-lt"/>
                        <a:ea typeface="+mn-ea"/>
                        <a:cs typeface="+mn-cs"/>
                      </a:endParaRP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83445652"/>
                  </a:ext>
                </a:extLst>
              </a:tr>
              <a:tr h="0">
                <a:tc>
                  <a:txBody>
                    <a:bodyPr/>
                    <a:lstStyle/>
                    <a:p>
                      <a:pPr algn="l"/>
                      <a:r>
                        <a:rPr lang="en-US" sz="1300" dirty="0"/>
                        <a:t>All Students</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127 / 134</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80.3%***</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67</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67</a:t>
                      </a:r>
                    </a:p>
                  </a:txBody>
                  <a:tcPr anchor="ctr">
                    <a:lnT w="12700" cap="flat" cmpd="sng" algn="ctr">
                      <a:solidFill>
                        <a:schemeClr val="accent4"/>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solidFill>
                            <a:schemeClr val="bg1"/>
                          </a:solidFill>
                        </a:rPr>
                        <a:t>127 / 151</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62.3%***</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75.5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51.5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bg1"/>
                          </a:solidFill>
                          <a:latin typeface="+mn-lt"/>
                          <a:ea typeface="+mn-ea"/>
                          <a:cs typeface="+mn-cs"/>
                        </a:rPr>
                        <a:t>68.2%*</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3096244699"/>
                  </a:ext>
                </a:extLst>
              </a:tr>
            </a:tbl>
          </a:graphicData>
        </a:graphic>
      </p:graphicFrame>
      <p:sp>
        <p:nvSpPr>
          <p:cNvPr id="6" name="Subtitle 5"/>
          <p:cNvSpPr>
            <a:spLocks noGrp="1"/>
          </p:cNvSpPr>
          <p:nvPr>
            <p:ph type="subTitle" idx="10"/>
          </p:nvPr>
        </p:nvSpPr>
        <p:spPr/>
        <p:txBody>
          <a:bodyPr>
            <a:normAutofit fontScale="92500"/>
          </a:bodyPr>
          <a:lstStyle/>
          <a:p>
            <a:r>
              <a:rPr lang="en-US" dirty="0"/>
              <a:t>Credit attainment and course grade</a:t>
            </a:r>
          </a:p>
        </p:txBody>
      </p:sp>
      <p:sp>
        <p:nvSpPr>
          <p:cNvPr id="8" name="TextBox 7">
            <a:extLst>
              <a:ext uri="{FF2B5EF4-FFF2-40B4-BE49-F238E27FC236}">
                <a16:creationId xmlns:a16="http://schemas.microsoft.com/office/drawing/2014/main" id="{0E20DCF0-24E8-4E4D-BA0A-EE087AD1BA50}"/>
              </a:ext>
            </a:extLst>
          </p:cNvPr>
          <p:cNvSpPr txBox="1"/>
          <p:nvPr/>
        </p:nvSpPr>
        <p:spPr>
          <a:xfrm>
            <a:off x="124166" y="6442380"/>
            <a:ext cx="11943668" cy="400110"/>
          </a:xfrm>
          <a:prstGeom prst="rect">
            <a:avLst/>
          </a:prstGeom>
          <a:noFill/>
        </p:spPr>
        <p:txBody>
          <a:bodyPr wrap="square" rtlCol="0">
            <a:spAutoFit/>
          </a:bodyPr>
          <a:lstStyle/>
          <a:p>
            <a:r>
              <a:rPr lang="en-US" sz="1000" i="1" dirty="0">
                <a:solidFill>
                  <a:schemeClr val="bg1"/>
                </a:solidFill>
              </a:rPr>
              <a:t>***p&lt;.001; **p&lt;.01; *p&lt;.05; </a:t>
            </a:r>
            <a:r>
              <a:rPr lang="en-US" sz="1000" i="1" baseline="30000" dirty="0">
                <a:solidFill>
                  <a:schemeClr val="bg1"/>
                </a:solidFill>
              </a:rPr>
              <a:t>+</a:t>
            </a:r>
            <a:r>
              <a:rPr lang="en-US" sz="1000" i="1" dirty="0">
                <a:solidFill>
                  <a:schemeClr val="bg1"/>
                </a:solidFill>
              </a:rPr>
              <a:t>p&lt;.10; </a:t>
            </a:r>
            <a:r>
              <a:rPr lang="en-US" sz="1000" i="1" baseline="30000" dirty="0">
                <a:solidFill>
                  <a:schemeClr val="bg1"/>
                </a:solidFill>
              </a:rPr>
              <a:t>^</a:t>
            </a:r>
            <a:r>
              <a:rPr lang="en-US" sz="1000" i="1" dirty="0">
                <a:solidFill>
                  <a:schemeClr val="bg1"/>
                </a:solidFill>
              </a:rPr>
              <a:t>sample size too small to compute a test statistic            </a:t>
            </a:r>
            <a:r>
              <a:rPr lang="en-US" sz="1000" i="1" baseline="30000" dirty="0" err="1">
                <a:solidFill>
                  <a:schemeClr val="bg1"/>
                </a:solidFill>
              </a:rPr>
              <a:t>a</a:t>
            </a:r>
            <a:r>
              <a:rPr lang="en-US" sz="1000" i="1" dirty="0" err="1">
                <a:solidFill>
                  <a:schemeClr val="bg1"/>
                </a:solidFill>
              </a:rPr>
              <a:t>A</a:t>
            </a:r>
            <a:r>
              <a:rPr lang="en-US" sz="1000" i="1" dirty="0">
                <a:solidFill>
                  <a:schemeClr val="bg1"/>
                </a:solidFill>
              </a:rPr>
              <a:t> t-test was performed to examine mean differences between treatment and control groups for average course grade.</a:t>
            </a:r>
            <a:endParaRPr lang="en-US" sz="1000" i="1" baseline="30000" dirty="0">
              <a:solidFill>
                <a:schemeClr val="bg1"/>
              </a:solidFill>
            </a:endParaRPr>
          </a:p>
          <a:p>
            <a:r>
              <a:rPr lang="en-US" sz="1000" i="1" baseline="30000" dirty="0" err="1">
                <a:solidFill>
                  <a:schemeClr val="bg1"/>
                </a:solidFill>
              </a:rPr>
              <a:t>b</a:t>
            </a:r>
            <a:r>
              <a:rPr lang="en-US" sz="1000" i="1" dirty="0" err="1">
                <a:solidFill>
                  <a:schemeClr val="bg1"/>
                </a:solidFill>
              </a:rPr>
              <a:t>A</a:t>
            </a:r>
            <a:r>
              <a:rPr lang="en-US" sz="1000" i="1" dirty="0">
                <a:solidFill>
                  <a:schemeClr val="bg1"/>
                </a:solidFill>
              </a:rPr>
              <a:t> chi-square test was performed to determine if the percentage of credits attained by the treatment group was statistically different than the percentage of credits attained by the control group.</a:t>
            </a:r>
          </a:p>
        </p:txBody>
      </p:sp>
      <p:sp>
        <p:nvSpPr>
          <p:cNvPr id="9" name="Rectangle 8">
            <a:extLst>
              <a:ext uri="{FF2B5EF4-FFF2-40B4-BE49-F238E27FC236}">
                <a16:creationId xmlns:a16="http://schemas.microsoft.com/office/drawing/2014/main" id="{6DE76453-9D53-47BA-929A-AC6D81157900}"/>
              </a:ext>
            </a:extLst>
          </p:cNvPr>
          <p:cNvSpPr/>
          <p:nvPr/>
        </p:nvSpPr>
        <p:spPr>
          <a:xfrm>
            <a:off x="364392" y="5741029"/>
            <a:ext cx="11463215" cy="646331"/>
          </a:xfrm>
          <a:prstGeom prst="rect">
            <a:avLst/>
          </a:prstGeom>
        </p:spPr>
        <p:txBody>
          <a:bodyPr wrap="square">
            <a:spAutoFit/>
          </a:bodyPr>
          <a:lstStyle/>
          <a:p>
            <a:r>
              <a:rPr lang="en-US" dirty="0"/>
              <a:t>Regardless of demographic profile, students using Edgenuity for English I credit recovery outperformed their peers who took the credit recovery course face-to-face. </a:t>
            </a:r>
          </a:p>
        </p:txBody>
      </p:sp>
    </p:spTree>
    <p:extLst>
      <p:ext uri="{BB962C8B-B14F-4D97-AF65-F5344CB8AC3E}">
        <p14:creationId xmlns:p14="http://schemas.microsoft.com/office/powerpoint/2010/main" val="2256116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248526" cy="615950"/>
          </a:xfrm>
        </p:spPr>
        <p:txBody>
          <a:bodyPr/>
          <a:lstStyle/>
          <a:p>
            <a:r>
              <a:rPr lang="en-US" dirty="0"/>
              <a:t>Cypress-Fairbanks ISD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8811492"/>
              </p:ext>
            </p:extLst>
          </p:nvPr>
        </p:nvGraphicFramePr>
        <p:xfrm>
          <a:off x="171593" y="1066596"/>
          <a:ext cx="11662673" cy="4556760"/>
        </p:xfrm>
        <a:graphic>
          <a:graphicData uri="http://schemas.openxmlformats.org/drawingml/2006/table">
            <a:tbl>
              <a:tblPr firstRow="1" lastRow="1" bandRow="1">
                <a:tableStyleId>{00A15C55-8517-42AA-B614-E9B94910E393}</a:tableStyleId>
              </a:tblPr>
              <a:tblGrid>
                <a:gridCol w="1288909">
                  <a:extLst>
                    <a:ext uri="{9D8B030D-6E8A-4147-A177-3AD203B41FA5}">
                      <a16:colId xmlns:a16="http://schemas.microsoft.com/office/drawing/2014/main" val="267665196"/>
                    </a:ext>
                  </a:extLst>
                </a:gridCol>
                <a:gridCol w="1188720">
                  <a:extLst>
                    <a:ext uri="{9D8B030D-6E8A-4147-A177-3AD203B41FA5}">
                      <a16:colId xmlns:a16="http://schemas.microsoft.com/office/drawing/2014/main" val="3349321636"/>
                    </a:ext>
                  </a:extLst>
                </a:gridCol>
                <a:gridCol w="914900">
                  <a:extLst>
                    <a:ext uri="{9D8B030D-6E8A-4147-A177-3AD203B41FA5}">
                      <a16:colId xmlns:a16="http://schemas.microsoft.com/office/drawing/2014/main" val="1144151013"/>
                    </a:ext>
                  </a:extLst>
                </a:gridCol>
                <a:gridCol w="1061454">
                  <a:extLst>
                    <a:ext uri="{9D8B030D-6E8A-4147-A177-3AD203B41FA5}">
                      <a16:colId xmlns:a16="http://schemas.microsoft.com/office/drawing/2014/main" val="2259723827"/>
                    </a:ext>
                  </a:extLst>
                </a:gridCol>
                <a:gridCol w="914900">
                  <a:extLst>
                    <a:ext uri="{9D8B030D-6E8A-4147-A177-3AD203B41FA5}">
                      <a16:colId xmlns:a16="http://schemas.microsoft.com/office/drawing/2014/main" val="3355834739"/>
                    </a:ext>
                  </a:extLst>
                </a:gridCol>
                <a:gridCol w="985636">
                  <a:extLst>
                    <a:ext uri="{9D8B030D-6E8A-4147-A177-3AD203B41FA5}">
                      <a16:colId xmlns:a16="http://schemas.microsoft.com/office/drawing/2014/main" val="2014215766"/>
                    </a:ext>
                  </a:extLst>
                </a:gridCol>
                <a:gridCol w="1188720">
                  <a:extLst>
                    <a:ext uri="{9D8B030D-6E8A-4147-A177-3AD203B41FA5}">
                      <a16:colId xmlns:a16="http://schemas.microsoft.com/office/drawing/2014/main" val="4081843431"/>
                    </a:ext>
                  </a:extLst>
                </a:gridCol>
                <a:gridCol w="998263">
                  <a:extLst>
                    <a:ext uri="{9D8B030D-6E8A-4147-A177-3AD203B41FA5}">
                      <a16:colId xmlns:a16="http://schemas.microsoft.com/office/drawing/2014/main" val="3677268011"/>
                    </a:ext>
                  </a:extLst>
                </a:gridCol>
                <a:gridCol w="1137272">
                  <a:extLst>
                    <a:ext uri="{9D8B030D-6E8A-4147-A177-3AD203B41FA5}">
                      <a16:colId xmlns:a16="http://schemas.microsoft.com/office/drawing/2014/main" val="2386107519"/>
                    </a:ext>
                  </a:extLst>
                </a:gridCol>
                <a:gridCol w="998263">
                  <a:extLst>
                    <a:ext uri="{9D8B030D-6E8A-4147-A177-3AD203B41FA5}">
                      <a16:colId xmlns:a16="http://schemas.microsoft.com/office/drawing/2014/main" val="76109419"/>
                    </a:ext>
                  </a:extLst>
                </a:gridCol>
                <a:gridCol w="985636">
                  <a:extLst>
                    <a:ext uri="{9D8B030D-6E8A-4147-A177-3AD203B41FA5}">
                      <a16:colId xmlns:a16="http://schemas.microsoft.com/office/drawing/2014/main" val="1149985526"/>
                    </a:ext>
                  </a:extLst>
                </a:gridCol>
              </a:tblGrid>
              <a:tr h="0">
                <a:tc rowSpan="2">
                  <a:txBody>
                    <a:bodyPr/>
                    <a:lstStyle/>
                    <a:p>
                      <a:pPr algn="ctr"/>
                      <a:r>
                        <a:rPr lang="en-US" sz="1300" dirty="0"/>
                        <a:t>Subject</a:t>
                      </a:r>
                    </a:p>
                  </a:txBody>
                  <a:tcPr anchor="b">
                    <a:lnB w="12700" cap="flat" cmpd="sng" algn="ctr">
                      <a:solidFill>
                        <a:schemeClr val="bg1"/>
                      </a:solidFill>
                      <a:prstDash val="solid"/>
                      <a:round/>
                      <a:headEnd type="none" w="med" len="med"/>
                      <a:tailEnd type="none" w="med" len="med"/>
                    </a:lnB>
                  </a:tcPr>
                </a:tc>
                <a:tc gridSpan="5">
                  <a:txBody>
                    <a:bodyPr/>
                    <a:lstStyle/>
                    <a:p>
                      <a:pPr algn="ctr"/>
                      <a:r>
                        <a:rPr lang="en-US" sz="1300" dirty="0"/>
                        <a:t>Treatment</a:t>
                      </a:r>
                    </a:p>
                  </a:txBody>
                  <a:tcPr>
                    <a:lnB w="12700" cap="flat" cmpd="sng" algn="ctr">
                      <a:solidFill>
                        <a:schemeClr val="bg1"/>
                      </a:solidFill>
                      <a:prstDash val="solid"/>
                      <a:round/>
                      <a:headEnd type="none" w="med" len="med"/>
                      <a:tailEnd type="none" w="med" len="med"/>
                    </a:lnB>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5">
                  <a:txBody>
                    <a:bodyPr/>
                    <a:lstStyle/>
                    <a:p>
                      <a:pPr algn="ctr"/>
                      <a:r>
                        <a:rPr lang="en-US" sz="1300" dirty="0"/>
                        <a:t>Control</a:t>
                      </a:r>
                    </a:p>
                  </a:txBody>
                  <a:tcPr>
                    <a:lnB w="12700" cap="flat" cmpd="sng" algn="ctr">
                      <a:solidFill>
                        <a:schemeClr val="bg1"/>
                      </a:solidFill>
                      <a:prstDash val="solid"/>
                      <a:round/>
                      <a:headEnd type="none" w="med" len="med"/>
                      <a:tailEnd type="none" w="med" len="med"/>
                    </a:lnB>
                    <a:solidFill>
                      <a:schemeClr val="accent2">
                        <a:lumMod val="75000"/>
                      </a:schemeClr>
                    </a:solidFill>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17888028"/>
                  </a:ext>
                </a:extLst>
              </a:tr>
              <a:tr h="0">
                <a:tc vMerge="1">
                  <a:txBody>
                    <a:bodyPr/>
                    <a:lstStyle/>
                    <a:p>
                      <a:endParaRPr lang="en-US" dirty="0"/>
                    </a:p>
                  </a:txBody>
                  <a:tcPr/>
                </a:tc>
                <a:tc>
                  <a:txBody>
                    <a:bodyPr/>
                    <a:lstStyle/>
                    <a:p>
                      <a:pPr algn="ctr"/>
                      <a:r>
                        <a:rPr lang="en-US" sz="1300" dirty="0">
                          <a:solidFill>
                            <a:schemeClr val="bg1"/>
                          </a:solidFill>
                        </a:rPr>
                        <a:t># Students / Enrollments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err="1">
                          <a:solidFill>
                            <a:schemeClr val="bg1"/>
                          </a:solidFill>
                        </a:rPr>
                        <a:t>Avg</a:t>
                      </a:r>
                      <a:r>
                        <a:rPr lang="en-US" sz="1300" baseline="0" dirty="0">
                          <a:solidFill>
                            <a:schemeClr val="bg1"/>
                          </a:solidFill>
                        </a:rPr>
                        <a:t> </a:t>
                      </a:r>
                      <a:r>
                        <a:rPr lang="en-US" sz="1300" dirty="0">
                          <a:solidFill>
                            <a:schemeClr val="bg1"/>
                          </a:solidFill>
                        </a:rPr>
                        <a:t>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Total # Credits Attempted</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a:t>
                      </a:r>
                      <a:r>
                        <a:rPr lang="en-US" sz="1300" baseline="0" dirty="0">
                          <a:solidFill>
                            <a:schemeClr val="bg1"/>
                          </a:solidFill>
                        </a:rPr>
                        <a:t> Credits </a:t>
                      </a:r>
                      <a:r>
                        <a:rPr lang="en-US" sz="1300" baseline="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 Students / Enrollments</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err="1">
                          <a:solidFill>
                            <a:schemeClr val="bg1"/>
                          </a:solidFill>
                        </a:rPr>
                        <a:t>Avg</a:t>
                      </a:r>
                      <a:r>
                        <a:rPr lang="en-US" sz="1300" dirty="0">
                          <a:solidFill>
                            <a:schemeClr val="bg1"/>
                          </a:solidFill>
                        </a:rPr>
                        <a:t> 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Total # Credits Attempted</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 Credits </a:t>
                      </a:r>
                      <a:r>
                        <a:rPr lang="en-US" sz="130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2349484293"/>
                  </a:ext>
                </a:extLst>
              </a:tr>
              <a:tr h="0">
                <a:tc>
                  <a:txBody>
                    <a:bodyPr/>
                    <a:lstStyle/>
                    <a:p>
                      <a:pPr algn="l"/>
                      <a:r>
                        <a:rPr lang="en-US" sz="1300" b="1" dirty="0"/>
                        <a:t>English II</a:t>
                      </a:r>
                    </a:p>
                    <a:p>
                      <a:pPr algn="l"/>
                      <a:r>
                        <a:rPr lang="en-US" sz="1300" b="1" dirty="0"/>
                        <a:t>2014-2018</a:t>
                      </a:r>
                    </a:p>
                  </a:txBody>
                  <a:tcPr anchor="ctr">
                    <a:lnT w="12700" cap="flat" cmpd="sng" algn="ctr">
                      <a:solidFill>
                        <a:schemeClr val="bg1"/>
                      </a:solidFill>
                      <a:prstDash val="solid"/>
                      <a:round/>
                      <a:headEnd type="none" w="med" len="med"/>
                      <a:tailEnd type="none" w="med" len="med"/>
                    </a:lnT>
                  </a:tcP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extLst>
                  <a:ext uri="{0D108BD9-81ED-4DB2-BD59-A6C34878D82A}">
                    <a16:rowId xmlns:a16="http://schemas.microsoft.com/office/drawing/2014/main" val="225302216"/>
                  </a:ext>
                </a:extLst>
              </a:tr>
              <a:tr h="0">
                <a:tc>
                  <a:txBody>
                    <a:bodyPr/>
                    <a:lstStyle/>
                    <a:p>
                      <a:pPr lvl="0" algn="l"/>
                      <a:r>
                        <a:rPr lang="en-US" sz="1300" dirty="0"/>
                        <a:t>Asian</a:t>
                      </a:r>
                    </a:p>
                  </a:txBody>
                  <a:tcPr anchor="ctr"/>
                </a:tc>
                <a:tc>
                  <a:txBody>
                    <a:bodyPr/>
                    <a:lstStyle/>
                    <a:p>
                      <a:pPr algn="ctr" fontAlgn="t"/>
                      <a:r>
                        <a:rPr lang="en-US" sz="1300" b="0" i="0" u="none" strike="noStrike" dirty="0">
                          <a:solidFill>
                            <a:schemeClr val="tx1"/>
                          </a:solidFill>
                          <a:effectLst/>
                          <a:latin typeface="+mj-lt"/>
                        </a:rPr>
                        <a:t>5</a:t>
                      </a:r>
                      <a:r>
                        <a:rPr lang="en-US" sz="1300" b="0" i="0" u="none" strike="noStrike" kern="1200" dirty="0">
                          <a:solidFill>
                            <a:schemeClr val="tx1"/>
                          </a:solidFill>
                          <a:effectLst/>
                          <a:latin typeface="+mn-lt"/>
                          <a:ea typeface="+mn-ea"/>
                          <a:cs typeface="+mn-cs"/>
                        </a:rPr>
                        <a:t> / 5</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80.0%</a:t>
                      </a:r>
                      <a:r>
                        <a:rPr lang="en-US" sz="1300" i="1" baseline="30000" dirty="0"/>
                        <a:t>^</a:t>
                      </a:r>
                      <a:endParaRPr lang="en-US" sz="1300" dirty="0"/>
                    </a:p>
                  </a:txBody>
                  <a:tcPr anchor="ctr"/>
                </a:tc>
                <a:tc>
                  <a:txBody>
                    <a:bodyPr/>
                    <a:lstStyle/>
                    <a:p>
                      <a:pPr algn="ctr"/>
                      <a:r>
                        <a:rPr lang="en-US" sz="1300" dirty="0"/>
                        <a:t>2.5</a:t>
                      </a:r>
                    </a:p>
                  </a:txBody>
                  <a:tcPr anchor="ctr"/>
                </a:tc>
                <a:tc>
                  <a:txBody>
                    <a:bodyPr/>
                    <a:lstStyle/>
                    <a:p>
                      <a:pPr algn="ctr"/>
                      <a:r>
                        <a:rPr lang="en-US" sz="1300" dirty="0"/>
                        <a:t>2.5</a:t>
                      </a:r>
                    </a:p>
                  </a:txBody>
                  <a:tcPr anchor="ctr"/>
                </a:tc>
                <a:tc>
                  <a:txBody>
                    <a:bodyPr/>
                    <a:lstStyle/>
                    <a:p>
                      <a:pPr algn="ctr"/>
                      <a:r>
                        <a:rPr lang="en-US" sz="1300" dirty="0"/>
                        <a:t>100%</a:t>
                      </a:r>
                      <a:r>
                        <a:rPr lang="en-US" sz="1300" i="1" baseline="30000" dirty="0"/>
                        <a:t>^</a:t>
                      </a:r>
                      <a:endParaRPr lang="en-US" sz="1300" dirty="0"/>
                    </a:p>
                  </a:txBody>
                  <a:tcPr anchor="ctr"/>
                </a:tc>
                <a:tc>
                  <a:txBody>
                    <a:bodyPr/>
                    <a:lstStyle/>
                    <a:p>
                      <a:pPr algn="ctr"/>
                      <a:r>
                        <a:rPr lang="en-US" sz="1300" dirty="0">
                          <a:solidFill>
                            <a:schemeClr val="tx1"/>
                          </a:solidFill>
                          <a:latin typeface="+mj-lt"/>
                        </a:rPr>
                        <a:t>3</a:t>
                      </a:r>
                      <a:r>
                        <a:rPr lang="en-US" sz="1300" b="0" i="0" u="none" strike="noStrike" kern="1200" dirty="0">
                          <a:solidFill>
                            <a:schemeClr val="tx1"/>
                          </a:solidFill>
                          <a:effectLst/>
                          <a:latin typeface="+mn-lt"/>
                          <a:ea typeface="+mn-ea"/>
                          <a:cs typeface="+mn-cs"/>
                        </a:rPr>
                        <a:t> / 4</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t>48.0%</a:t>
                      </a:r>
                      <a:r>
                        <a:rPr lang="en-US" sz="1300" i="1" baseline="30000" dirty="0"/>
                        <a:t>^</a:t>
                      </a:r>
                      <a:endParaRPr lang="en-US" sz="1300" dirty="0"/>
                    </a:p>
                  </a:txBody>
                  <a:tcPr anchor="ctr">
                    <a:solidFill>
                      <a:schemeClr val="accent2">
                        <a:lumMod val="20000"/>
                        <a:lumOff val="80000"/>
                      </a:schemeClr>
                    </a:solidFill>
                  </a:tcPr>
                </a:tc>
                <a:tc>
                  <a:txBody>
                    <a:bodyPr/>
                    <a:lstStyle/>
                    <a:p>
                      <a:pPr algn="ctr"/>
                      <a:r>
                        <a:rPr lang="en-US" sz="1300" dirty="0"/>
                        <a:t>2</a:t>
                      </a:r>
                    </a:p>
                  </a:txBody>
                  <a:tcPr anchor="ctr">
                    <a:solidFill>
                      <a:schemeClr val="accent2">
                        <a:lumMod val="20000"/>
                        <a:lumOff val="80000"/>
                      </a:schemeClr>
                    </a:solidFill>
                  </a:tcPr>
                </a:tc>
                <a:tc>
                  <a:txBody>
                    <a:bodyPr/>
                    <a:lstStyle/>
                    <a:p>
                      <a:pPr algn="ctr"/>
                      <a:r>
                        <a:rPr lang="en-US" sz="1300" dirty="0"/>
                        <a:t>1</a:t>
                      </a:r>
                    </a:p>
                  </a:txBody>
                  <a:tcPr anchor="ctr">
                    <a:solidFill>
                      <a:schemeClr val="accent2">
                        <a:lumMod val="20000"/>
                        <a:lumOff val="80000"/>
                      </a:schemeClr>
                    </a:solidFill>
                  </a:tcPr>
                </a:tc>
                <a:tc>
                  <a:txBody>
                    <a:bodyPr/>
                    <a:lstStyle/>
                    <a:p>
                      <a:pPr algn="ctr"/>
                      <a:r>
                        <a:rPr lang="en-US" sz="1300" dirty="0"/>
                        <a:t>50.0%</a:t>
                      </a:r>
                      <a:r>
                        <a:rPr lang="en-US" sz="1300" i="1"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754592886"/>
                  </a:ext>
                </a:extLst>
              </a:tr>
              <a:tr h="0">
                <a:tc>
                  <a:txBody>
                    <a:bodyPr/>
                    <a:lstStyle/>
                    <a:p>
                      <a:pPr lvl="0" algn="l"/>
                      <a:r>
                        <a:rPr lang="en-US" sz="1300" dirty="0"/>
                        <a:t>Black</a:t>
                      </a:r>
                    </a:p>
                  </a:txBody>
                  <a:tcPr anchor="ctr"/>
                </a:tc>
                <a:tc>
                  <a:txBody>
                    <a:bodyPr/>
                    <a:lstStyle/>
                    <a:p>
                      <a:pPr algn="ctr" fontAlgn="t"/>
                      <a:r>
                        <a:rPr lang="en-US" sz="1300" b="0" i="0" u="none" strike="noStrike" dirty="0">
                          <a:solidFill>
                            <a:schemeClr val="tx1"/>
                          </a:solidFill>
                          <a:effectLst/>
                          <a:latin typeface="+mj-lt"/>
                        </a:rPr>
                        <a:t>47</a:t>
                      </a:r>
                      <a:r>
                        <a:rPr lang="en-US" sz="1300" b="0" i="0" u="none" strike="noStrike" kern="1200" dirty="0">
                          <a:solidFill>
                            <a:schemeClr val="tx1"/>
                          </a:solidFill>
                          <a:effectLst/>
                          <a:latin typeface="+mn-lt"/>
                          <a:ea typeface="+mn-ea"/>
                          <a:cs typeface="+mn-cs"/>
                        </a:rPr>
                        <a:t> / 48</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78.9%***</a:t>
                      </a:r>
                    </a:p>
                  </a:txBody>
                  <a:tcPr anchor="ctr"/>
                </a:tc>
                <a:tc>
                  <a:txBody>
                    <a:bodyPr/>
                    <a:lstStyle/>
                    <a:p>
                      <a:pPr algn="ctr"/>
                      <a:r>
                        <a:rPr lang="en-US" sz="1300" dirty="0"/>
                        <a:t>24</a:t>
                      </a:r>
                    </a:p>
                  </a:txBody>
                  <a:tcPr anchor="ctr"/>
                </a:tc>
                <a:tc>
                  <a:txBody>
                    <a:bodyPr/>
                    <a:lstStyle/>
                    <a:p>
                      <a:pPr algn="ctr"/>
                      <a:r>
                        <a:rPr lang="en-US" sz="1300" dirty="0"/>
                        <a:t>24</a:t>
                      </a:r>
                    </a:p>
                  </a:txBody>
                  <a:tcPr anchor="ctr"/>
                </a:tc>
                <a:tc>
                  <a:txBody>
                    <a:bodyPr/>
                    <a:lstStyle/>
                    <a:p>
                      <a:pPr algn="ctr"/>
                      <a:r>
                        <a:rPr lang="en-US" sz="1300" dirty="0"/>
                        <a:t>100%</a:t>
                      </a:r>
                    </a:p>
                  </a:txBody>
                  <a:tcPr anchor="ctr"/>
                </a:tc>
                <a:tc>
                  <a:txBody>
                    <a:bodyPr/>
                    <a:lstStyle/>
                    <a:p>
                      <a:pPr algn="ctr" fontAlgn="t"/>
                      <a:r>
                        <a:rPr lang="en-US" sz="1300" b="0" i="0" u="none" strike="noStrike" dirty="0">
                          <a:solidFill>
                            <a:schemeClr val="tx1"/>
                          </a:solidFill>
                          <a:effectLst/>
                          <a:latin typeface="+mj-lt"/>
                        </a:rPr>
                        <a:t>43</a:t>
                      </a:r>
                      <a:r>
                        <a:rPr lang="en-US" sz="1300" b="0" i="0" u="none" strike="noStrike" kern="1200" dirty="0">
                          <a:solidFill>
                            <a:schemeClr val="tx1"/>
                          </a:solidFill>
                          <a:effectLst/>
                          <a:latin typeface="+mn-lt"/>
                          <a:ea typeface="+mn-ea"/>
                          <a:cs typeface="+mn-cs"/>
                        </a:rPr>
                        <a:t> / 47</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62.1%***</a:t>
                      </a:r>
                    </a:p>
                  </a:txBody>
                  <a:tcPr anchor="ctr">
                    <a:solidFill>
                      <a:schemeClr val="accent2">
                        <a:lumMod val="20000"/>
                        <a:lumOff val="80000"/>
                      </a:schemeClr>
                    </a:solidFill>
                  </a:tcPr>
                </a:tc>
                <a:tc>
                  <a:txBody>
                    <a:bodyPr/>
                    <a:lstStyle/>
                    <a:p>
                      <a:pPr algn="ctr"/>
                      <a:r>
                        <a:rPr lang="en-US" sz="1300" dirty="0"/>
                        <a:t>23.5</a:t>
                      </a:r>
                    </a:p>
                  </a:txBody>
                  <a:tcPr anchor="ctr">
                    <a:solidFill>
                      <a:schemeClr val="accent2">
                        <a:lumMod val="20000"/>
                        <a:lumOff val="80000"/>
                      </a:schemeClr>
                    </a:solidFill>
                  </a:tcPr>
                </a:tc>
                <a:tc>
                  <a:txBody>
                    <a:bodyPr/>
                    <a:lstStyle/>
                    <a:p>
                      <a:pPr algn="ctr"/>
                      <a:r>
                        <a:rPr lang="en-US" sz="1300" dirty="0"/>
                        <a:t>15.5</a:t>
                      </a:r>
                    </a:p>
                  </a:txBody>
                  <a:tcPr anchor="ctr">
                    <a:solidFill>
                      <a:schemeClr val="accent2">
                        <a:lumMod val="20000"/>
                        <a:lumOff val="80000"/>
                      </a:schemeClr>
                    </a:solidFill>
                  </a:tcPr>
                </a:tc>
                <a:tc>
                  <a:txBody>
                    <a:bodyPr/>
                    <a:lstStyle/>
                    <a:p>
                      <a:pPr algn="ctr"/>
                      <a:r>
                        <a:rPr lang="en-US" sz="1300" dirty="0"/>
                        <a:t>66.0%</a:t>
                      </a:r>
                    </a:p>
                  </a:txBody>
                  <a:tcPr anchor="ctr">
                    <a:solidFill>
                      <a:schemeClr val="accent2">
                        <a:lumMod val="20000"/>
                        <a:lumOff val="80000"/>
                      </a:schemeClr>
                    </a:solidFill>
                  </a:tcPr>
                </a:tc>
                <a:extLst>
                  <a:ext uri="{0D108BD9-81ED-4DB2-BD59-A6C34878D82A}">
                    <a16:rowId xmlns:a16="http://schemas.microsoft.com/office/drawing/2014/main" val="1919046925"/>
                  </a:ext>
                </a:extLst>
              </a:tr>
              <a:tr h="0">
                <a:tc>
                  <a:txBody>
                    <a:bodyPr/>
                    <a:lstStyle/>
                    <a:p>
                      <a:pPr lvl="0" algn="l"/>
                      <a:r>
                        <a:rPr lang="en-US" sz="1300" dirty="0"/>
                        <a:t>Hispanic</a:t>
                      </a:r>
                    </a:p>
                  </a:txBody>
                  <a:tcPr anchor="ctr"/>
                </a:tc>
                <a:tc>
                  <a:txBody>
                    <a:bodyPr/>
                    <a:lstStyle/>
                    <a:p>
                      <a:pPr algn="ctr" fontAlgn="t"/>
                      <a:r>
                        <a:rPr lang="en-US" sz="1300" b="0" i="0" u="none" strike="noStrike" dirty="0">
                          <a:solidFill>
                            <a:schemeClr val="tx1"/>
                          </a:solidFill>
                          <a:effectLst/>
                          <a:latin typeface="+mj-lt"/>
                        </a:rPr>
                        <a:t>135</a:t>
                      </a:r>
                      <a:r>
                        <a:rPr lang="en-US" sz="1300" b="0" i="0" u="none" strike="noStrike" kern="1200" dirty="0">
                          <a:solidFill>
                            <a:schemeClr val="tx1"/>
                          </a:solidFill>
                          <a:effectLst/>
                          <a:latin typeface="+mn-lt"/>
                          <a:ea typeface="+mn-ea"/>
                          <a:cs typeface="+mn-cs"/>
                        </a:rPr>
                        <a:t> / 145</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79.1%***</a:t>
                      </a:r>
                    </a:p>
                  </a:txBody>
                  <a:tcPr anchor="ctr"/>
                </a:tc>
                <a:tc>
                  <a:txBody>
                    <a:bodyPr/>
                    <a:lstStyle/>
                    <a:p>
                      <a:pPr algn="ctr"/>
                      <a:r>
                        <a:rPr lang="en-US" sz="1300" dirty="0"/>
                        <a:t>72.5</a:t>
                      </a:r>
                    </a:p>
                  </a:txBody>
                  <a:tcPr anchor="ctr"/>
                </a:tc>
                <a:tc>
                  <a:txBody>
                    <a:bodyPr/>
                    <a:lstStyle/>
                    <a:p>
                      <a:pPr algn="ctr"/>
                      <a:r>
                        <a:rPr lang="en-US" sz="1300" dirty="0"/>
                        <a:t>72.5</a:t>
                      </a:r>
                    </a:p>
                  </a:txBody>
                  <a:tcPr anchor="ctr"/>
                </a:tc>
                <a:tc>
                  <a:txBody>
                    <a:bodyPr/>
                    <a:lstStyle/>
                    <a:p>
                      <a:pPr algn="ctr"/>
                      <a:r>
                        <a:rPr lang="en-US" sz="1300" dirty="0"/>
                        <a:t>100%</a:t>
                      </a:r>
                    </a:p>
                  </a:txBody>
                  <a:tcPr anchor="ctr"/>
                </a:tc>
                <a:tc>
                  <a:txBody>
                    <a:bodyPr/>
                    <a:lstStyle/>
                    <a:p>
                      <a:pPr algn="ctr" fontAlgn="t"/>
                      <a:r>
                        <a:rPr lang="en-US" sz="1300" b="0" i="0" u="none" strike="noStrike" dirty="0">
                          <a:solidFill>
                            <a:schemeClr val="tx1"/>
                          </a:solidFill>
                          <a:effectLst/>
                          <a:latin typeface="+mj-lt"/>
                        </a:rPr>
                        <a:t>144</a:t>
                      </a:r>
                      <a:r>
                        <a:rPr lang="en-US" sz="1300" b="0" i="0" u="none" strike="noStrike" kern="1200" dirty="0">
                          <a:solidFill>
                            <a:schemeClr val="tx1"/>
                          </a:solidFill>
                          <a:effectLst/>
                          <a:latin typeface="+mn-lt"/>
                          <a:ea typeface="+mn-ea"/>
                          <a:cs typeface="+mn-cs"/>
                        </a:rPr>
                        <a:t> / 180</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65.7%***</a:t>
                      </a:r>
                    </a:p>
                  </a:txBody>
                  <a:tcPr anchor="ctr">
                    <a:solidFill>
                      <a:schemeClr val="accent2">
                        <a:lumMod val="20000"/>
                        <a:lumOff val="80000"/>
                      </a:schemeClr>
                    </a:solidFill>
                  </a:tcPr>
                </a:tc>
                <a:tc>
                  <a:txBody>
                    <a:bodyPr/>
                    <a:lstStyle/>
                    <a:p>
                      <a:pPr algn="ctr"/>
                      <a:r>
                        <a:rPr lang="en-US" sz="1300" dirty="0"/>
                        <a:t>90</a:t>
                      </a:r>
                    </a:p>
                  </a:txBody>
                  <a:tcPr anchor="ctr">
                    <a:solidFill>
                      <a:schemeClr val="accent2">
                        <a:lumMod val="20000"/>
                        <a:lumOff val="80000"/>
                      </a:schemeClr>
                    </a:solidFill>
                  </a:tcPr>
                </a:tc>
                <a:tc>
                  <a:txBody>
                    <a:bodyPr/>
                    <a:lstStyle/>
                    <a:p>
                      <a:pPr algn="ctr"/>
                      <a:r>
                        <a:rPr lang="en-US" sz="1300" dirty="0"/>
                        <a:t>70.5</a:t>
                      </a:r>
                    </a:p>
                  </a:txBody>
                  <a:tcPr anchor="ctr">
                    <a:solidFill>
                      <a:schemeClr val="accent2">
                        <a:lumMod val="20000"/>
                        <a:lumOff val="80000"/>
                      </a:schemeClr>
                    </a:solidFill>
                  </a:tcPr>
                </a:tc>
                <a:tc>
                  <a:txBody>
                    <a:bodyPr/>
                    <a:lstStyle/>
                    <a:p>
                      <a:pPr algn="ctr"/>
                      <a:r>
                        <a:rPr lang="en-US" sz="1300" dirty="0"/>
                        <a:t>78.3%</a:t>
                      </a:r>
                    </a:p>
                  </a:txBody>
                  <a:tcPr anchor="ctr">
                    <a:solidFill>
                      <a:schemeClr val="accent2">
                        <a:lumMod val="20000"/>
                        <a:lumOff val="80000"/>
                      </a:schemeClr>
                    </a:solidFill>
                  </a:tcPr>
                </a:tc>
                <a:extLst>
                  <a:ext uri="{0D108BD9-81ED-4DB2-BD59-A6C34878D82A}">
                    <a16:rowId xmlns:a16="http://schemas.microsoft.com/office/drawing/2014/main" val="458354001"/>
                  </a:ext>
                </a:extLst>
              </a:tr>
              <a:tr h="0">
                <a:tc>
                  <a:txBody>
                    <a:bodyPr/>
                    <a:lstStyle/>
                    <a:p>
                      <a:pPr lvl="0" algn="l"/>
                      <a:r>
                        <a:rPr lang="en-US" sz="1300" dirty="0"/>
                        <a:t>Multi-Race</a:t>
                      </a:r>
                    </a:p>
                  </a:txBody>
                  <a:tcPr anchor="ctr"/>
                </a:tc>
                <a:tc>
                  <a:txBody>
                    <a:bodyPr/>
                    <a:lstStyle/>
                    <a:p>
                      <a:pPr algn="ctr" fontAlgn="t"/>
                      <a:r>
                        <a:rPr lang="en-US" sz="1300" b="0" i="0" u="none" strike="noStrike" dirty="0">
                          <a:solidFill>
                            <a:schemeClr val="tx1"/>
                          </a:solidFill>
                          <a:effectLst/>
                          <a:latin typeface="+mj-lt"/>
                        </a:rPr>
                        <a:t>2</a:t>
                      </a:r>
                      <a:r>
                        <a:rPr lang="en-US" sz="1300" b="0" i="0" u="none" strike="noStrike" kern="1200" dirty="0">
                          <a:solidFill>
                            <a:schemeClr val="tx1"/>
                          </a:solidFill>
                          <a:effectLst/>
                          <a:latin typeface="+mn-lt"/>
                          <a:ea typeface="+mn-ea"/>
                          <a:cs typeface="+mn-cs"/>
                        </a:rPr>
                        <a:t> / 5</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83.3%</a:t>
                      </a:r>
                      <a:r>
                        <a:rPr lang="en-US" sz="1300" i="1" baseline="30000" dirty="0"/>
                        <a:t>^</a:t>
                      </a:r>
                      <a:endParaRPr lang="en-US" sz="1300" dirty="0"/>
                    </a:p>
                  </a:txBody>
                  <a:tcPr anchor="ctr"/>
                </a:tc>
                <a:tc>
                  <a:txBody>
                    <a:bodyPr/>
                    <a:lstStyle/>
                    <a:p>
                      <a:pPr algn="ctr"/>
                      <a:r>
                        <a:rPr lang="en-US" sz="1300" dirty="0"/>
                        <a:t>2.5</a:t>
                      </a:r>
                    </a:p>
                  </a:txBody>
                  <a:tcPr anchor="ctr"/>
                </a:tc>
                <a:tc>
                  <a:txBody>
                    <a:bodyPr/>
                    <a:lstStyle/>
                    <a:p>
                      <a:pPr algn="ctr"/>
                      <a:r>
                        <a:rPr lang="en-US" sz="1300" dirty="0"/>
                        <a:t>2.5</a:t>
                      </a:r>
                    </a:p>
                  </a:txBody>
                  <a:tcPr anchor="ctr"/>
                </a:tc>
                <a:tc>
                  <a:txBody>
                    <a:bodyPr/>
                    <a:lstStyle/>
                    <a:p>
                      <a:pPr algn="ctr"/>
                      <a:r>
                        <a:rPr lang="en-US" sz="1300" dirty="0"/>
                        <a:t>100%</a:t>
                      </a:r>
                      <a:r>
                        <a:rPr lang="en-US" sz="1300" i="1" baseline="30000" dirty="0"/>
                        <a:t>^</a:t>
                      </a:r>
                      <a:endParaRPr lang="en-US" sz="1300" dirty="0"/>
                    </a:p>
                  </a:txBody>
                  <a:tcPr anchor="ctr"/>
                </a:tc>
                <a:tc>
                  <a:txBody>
                    <a:bodyPr/>
                    <a:lstStyle/>
                    <a:p>
                      <a:pPr algn="ctr" fontAlgn="t"/>
                      <a:r>
                        <a:rPr lang="en-US" sz="1300" b="0" i="0" u="none" strike="noStrike" dirty="0">
                          <a:solidFill>
                            <a:schemeClr val="tx1"/>
                          </a:solidFill>
                          <a:effectLst/>
                          <a:latin typeface="+mj-lt"/>
                        </a:rPr>
                        <a:t>2</a:t>
                      </a:r>
                      <a:r>
                        <a:rPr lang="en-US" sz="1300" b="0" i="0" u="none" strike="noStrike" kern="1200" dirty="0">
                          <a:solidFill>
                            <a:schemeClr val="tx1"/>
                          </a:solidFill>
                          <a:effectLst/>
                          <a:latin typeface="+mn-lt"/>
                          <a:ea typeface="+mn-ea"/>
                          <a:cs typeface="+mn-cs"/>
                        </a:rPr>
                        <a:t> / 2</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76.0%</a:t>
                      </a:r>
                      <a:r>
                        <a:rPr lang="en-US" sz="1300" i="1" baseline="30000" dirty="0"/>
                        <a:t>^</a:t>
                      </a:r>
                      <a:endParaRPr lang="en-US" sz="1300" dirty="0"/>
                    </a:p>
                  </a:txBody>
                  <a:tcPr anchor="ctr">
                    <a:solidFill>
                      <a:schemeClr val="accent2">
                        <a:lumMod val="20000"/>
                        <a:lumOff val="80000"/>
                      </a:schemeClr>
                    </a:solidFill>
                  </a:tcPr>
                </a:tc>
                <a:tc>
                  <a:txBody>
                    <a:bodyPr/>
                    <a:lstStyle/>
                    <a:p>
                      <a:pPr algn="ctr"/>
                      <a:r>
                        <a:rPr lang="en-US" sz="1300" dirty="0"/>
                        <a:t>1</a:t>
                      </a:r>
                    </a:p>
                  </a:txBody>
                  <a:tcPr anchor="ctr">
                    <a:solidFill>
                      <a:schemeClr val="accent2">
                        <a:lumMod val="20000"/>
                        <a:lumOff val="80000"/>
                      </a:schemeClr>
                    </a:solidFill>
                  </a:tcPr>
                </a:tc>
                <a:tc>
                  <a:txBody>
                    <a:bodyPr/>
                    <a:lstStyle/>
                    <a:p>
                      <a:pPr algn="ctr"/>
                      <a:r>
                        <a:rPr lang="en-US" sz="1300" dirty="0"/>
                        <a:t>1</a:t>
                      </a:r>
                    </a:p>
                  </a:txBody>
                  <a:tcPr anchor="ctr">
                    <a:solidFill>
                      <a:schemeClr val="accent2">
                        <a:lumMod val="20000"/>
                        <a:lumOff val="80000"/>
                      </a:schemeClr>
                    </a:solidFill>
                  </a:tcPr>
                </a:tc>
                <a:tc>
                  <a:txBody>
                    <a:bodyPr/>
                    <a:lstStyle/>
                    <a:p>
                      <a:pPr algn="ctr"/>
                      <a:r>
                        <a:rPr lang="en-US" sz="1300" dirty="0"/>
                        <a:t>100%</a:t>
                      </a:r>
                      <a:r>
                        <a:rPr lang="en-US" sz="1300" i="1"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3328578774"/>
                  </a:ext>
                </a:extLst>
              </a:tr>
              <a:tr h="0">
                <a:tc>
                  <a:txBody>
                    <a:bodyPr/>
                    <a:lstStyle/>
                    <a:p>
                      <a:pPr lvl="0" algn="l"/>
                      <a:r>
                        <a:rPr lang="en-US" sz="1300" dirty="0"/>
                        <a:t>American Indian</a:t>
                      </a:r>
                    </a:p>
                  </a:txBody>
                  <a:tcPr anchor="ctr"/>
                </a:tc>
                <a:tc>
                  <a:txBody>
                    <a:bodyPr/>
                    <a:lstStyle/>
                    <a:p>
                      <a:pPr algn="ctr"/>
                      <a:r>
                        <a:rPr lang="en-US" sz="1300" dirty="0">
                          <a:solidFill>
                            <a:schemeClr val="tx1"/>
                          </a:solidFill>
                          <a:latin typeface="+mj-lt"/>
                        </a:rPr>
                        <a:t>2</a:t>
                      </a:r>
                      <a:r>
                        <a:rPr lang="en-US" sz="1300" b="0" i="0" u="none" strike="noStrike" kern="1200" dirty="0">
                          <a:solidFill>
                            <a:schemeClr val="tx1"/>
                          </a:solidFill>
                          <a:effectLst/>
                          <a:latin typeface="+mn-lt"/>
                          <a:ea typeface="+mn-ea"/>
                          <a:cs typeface="+mn-cs"/>
                        </a:rPr>
                        <a:t> / 2</a:t>
                      </a:r>
                      <a:endParaRPr lang="en-US" sz="1300" dirty="0">
                        <a:solidFill>
                          <a:schemeClr val="tx1"/>
                        </a:solidFill>
                        <a:latin typeface="+mj-lt"/>
                      </a:endParaRPr>
                    </a:p>
                  </a:txBody>
                  <a:tcPr anchor="ctr"/>
                </a:tc>
                <a:tc>
                  <a:txBody>
                    <a:bodyPr/>
                    <a:lstStyle/>
                    <a:p>
                      <a:pPr algn="ctr"/>
                      <a:r>
                        <a:rPr lang="en-US" sz="1300" dirty="0"/>
                        <a:t>77.0%</a:t>
                      </a:r>
                    </a:p>
                  </a:txBody>
                  <a:tcPr anchor="ctr"/>
                </a:tc>
                <a:tc>
                  <a:txBody>
                    <a:bodyPr/>
                    <a:lstStyle/>
                    <a:p>
                      <a:pPr algn="ctr"/>
                      <a:r>
                        <a:rPr lang="en-US" sz="1300" dirty="0"/>
                        <a:t>1</a:t>
                      </a:r>
                    </a:p>
                  </a:txBody>
                  <a:tcPr anchor="ctr"/>
                </a:tc>
                <a:tc>
                  <a:txBody>
                    <a:bodyPr/>
                    <a:lstStyle/>
                    <a:p>
                      <a:pPr algn="ctr"/>
                      <a:r>
                        <a:rPr lang="en-US" sz="1300" dirty="0"/>
                        <a:t>1</a:t>
                      </a:r>
                    </a:p>
                  </a:txBody>
                  <a:tcPr anchor="ctr"/>
                </a:tc>
                <a:tc>
                  <a:txBody>
                    <a:bodyPr/>
                    <a:lstStyle/>
                    <a:p>
                      <a:pPr algn="ctr"/>
                      <a:r>
                        <a:rPr lang="en-US" sz="1300" dirty="0"/>
                        <a:t>100%</a:t>
                      </a:r>
                      <a:r>
                        <a:rPr lang="en-US" sz="1300" i="1" baseline="30000" dirty="0"/>
                        <a:t>^</a:t>
                      </a:r>
                      <a:endParaRPr lang="en-US" sz="1300" dirty="0"/>
                    </a:p>
                  </a:txBody>
                  <a:tcPr anchor="ctr"/>
                </a:tc>
                <a:tc>
                  <a:txBody>
                    <a:bodyPr/>
                    <a:lstStyle/>
                    <a:p>
                      <a:pPr algn="ctr"/>
                      <a:r>
                        <a:rPr lang="en-US" sz="1300" dirty="0">
                          <a:solidFill>
                            <a:schemeClr val="tx1"/>
                          </a:solidFill>
                          <a:latin typeface="+mj-lt"/>
                        </a:rPr>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extLst>
                  <a:ext uri="{0D108BD9-81ED-4DB2-BD59-A6C34878D82A}">
                    <a16:rowId xmlns:a16="http://schemas.microsoft.com/office/drawing/2014/main" val="1973972572"/>
                  </a:ext>
                </a:extLst>
              </a:tr>
              <a:tr h="0">
                <a:tc>
                  <a:txBody>
                    <a:bodyPr/>
                    <a:lstStyle/>
                    <a:p>
                      <a:pPr lvl="0" algn="l"/>
                      <a:r>
                        <a:rPr lang="en-US" sz="1300" dirty="0"/>
                        <a:t>White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15</a:t>
                      </a:r>
                      <a:r>
                        <a:rPr lang="en-US" sz="1300" b="0" i="0" u="none" strike="noStrike" kern="1200" dirty="0">
                          <a:solidFill>
                            <a:schemeClr val="tx1"/>
                          </a:solidFill>
                          <a:effectLst/>
                          <a:latin typeface="+mn-lt"/>
                          <a:ea typeface="+mn-ea"/>
                          <a:cs typeface="+mn-cs"/>
                        </a:rPr>
                        <a:t> / 15</a:t>
                      </a:r>
                      <a:endParaRPr lang="en-US" sz="1300" dirty="0">
                        <a:solidFill>
                          <a:schemeClr val="tx1"/>
                        </a:solidFill>
                        <a:latin typeface="+mj-lt"/>
                      </a:endParaRP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78.7%</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fontAlgn="t"/>
                      <a:r>
                        <a:rPr lang="en-US" sz="1300" b="0" i="0" u="none" strike="noStrike" dirty="0">
                          <a:solidFill>
                            <a:schemeClr val="tx1"/>
                          </a:solidFill>
                          <a:effectLst/>
                          <a:latin typeface="+mj-lt"/>
                        </a:rPr>
                        <a:t>15</a:t>
                      </a:r>
                      <a:r>
                        <a:rPr lang="en-US" sz="1300" b="0" i="0" u="none" strike="noStrike" kern="1200" dirty="0">
                          <a:solidFill>
                            <a:schemeClr val="tx1"/>
                          </a:solidFill>
                          <a:effectLst/>
                          <a:latin typeface="+mn-lt"/>
                          <a:ea typeface="+mn-ea"/>
                          <a:cs typeface="+mn-cs"/>
                        </a:rPr>
                        <a:t> / 22</a:t>
                      </a:r>
                      <a:endParaRPr lang="en-US" sz="1300" b="0" i="0" u="none" strike="noStrike" dirty="0">
                        <a:solidFill>
                          <a:schemeClr val="tx1"/>
                        </a:solidFill>
                        <a:effectLst/>
                        <a:latin typeface="+mj-lt"/>
                      </a:endParaRPr>
                    </a:p>
                  </a:txBody>
                  <a:tcPr marL="9525" marR="9525" marT="9525" marB="0"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71.2%</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11</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10</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90.9%</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67893550"/>
                  </a:ext>
                </a:extLst>
              </a:tr>
              <a:tr h="0">
                <a:tc>
                  <a:txBody>
                    <a:bodyPr/>
                    <a:lstStyle/>
                    <a:p>
                      <a:pPr algn="l"/>
                      <a:r>
                        <a:rPr lang="en-US" sz="1300" dirty="0"/>
                        <a:t>Male</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122</a:t>
                      </a:r>
                      <a:r>
                        <a:rPr lang="en-US" sz="1300" b="0" i="0" u="none" strike="noStrike" kern="1200" dirty="0">
                          <a:solidFill>
                            <a:schemeClr val="tx1"/>
                          </a:solidFill>
                          <a:effectLst/>
                          <a:latin typeface="+mn-lt"/>
                          <a:ea typeface="+mn-ea"/>
                          <a:cs typeface="+mn-cs"/>
                        </a:rPr>
                        <a:t> / 132</a:t>
                      </a:r>
                      <a:endParaRPr lang="en-US" sz="1300" dirty="0"/>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78.8%***</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66</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66</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122</a:t>
                      </a:r>
                      <a:r>
                        <a:rPr lang="en-US" sz="1300" b="0" i="0" u="none" strike="noStrike" kern="1200" dirty="0">
                          <a:solidFill>
                            <a:schemeClr val="tx1"/>
                          </a:solidFill>
                          <a:effectLst/>
                          <a:latin typeface="+mn-lt"/>
                          <a:ea typeface="+mn-ea"/>
                          <a:cs typeface="+mn-cs"/>
                        </a:rPr>
                        <a:t> / 152</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64.9%***</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76</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57.5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76.7%</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982306078"/>
                  </a:ext>
                </a:extLst>
              </a:tr>
              <a:tr h="0">
                <a:tc>
                  <a:txBody>
                    <a:bodyPr/>
                    <a:lstStyle/>
                    <a:p>
                      <a:pPr algn="l"/>
                      <a:r>
                        <a:rPr lang="en-US" sz="1300" dirty="0"/>
                        <a:t>Female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85</a:t>
                      </a:r>
                      <a:r>
                        <a:rPr lang="en-US" sz="1300" b="0" i="0" u="none" strike="noStrike" kern="1200" dirty="0">
                          <a:solidFill>
                            <a:schemeClr val="tx1"/>
                          </a:solidFill>
                          <a:effectLst/>
                          <a:latin typeface="+mn-lt"/>
                          <a:ea typeface="+mn-ea"/>
                          <a:cs typeface="+mn-cs"/>
                        </a:rPr>
                        <a:t> / 88</a:t>
                      </a:r>
                      <a:endParaRPr lang="en-US" sz="1300" dirty="0"/>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79.5%***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44</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44</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85</a:t>
                      </a:r>
                      <a:r>
                        <a:rPr lang="en-US" sz="1300" b="0" i="0" u="none" strike="noStrike" kern="1200" dirty="0">
                          <a:solidFill>
                            <a:schemeClr val="tx1"/>
                          </a:solidFill>
                          <a:effectLst/>
                          <a:latin typeface="+mn-lt"/>
                          <a:ea typeface="+mn-ea"/>
                          <a:cs typeface="+mn-cs"/>
                        </a:rPr>
                        <a:t> / 103</a:t>
                      </a:r>
                      <a:endParaRPr lang="en-US" sz="1300" dirty="0"/>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65.5%***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51.5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40.5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78.6%</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06773797"/>
                  </a:ext>
                </a:extLst>
              </a:tr>
              <a:tr h="0">
                <a:tc>
                  <a:txBody>
                    <a:bodyPr/>
                    <a:lstStyle/>
                    <a:p>
                      <a:pPr algn="l"/>
                      <a:r>
                        <a:rPr lang="en-US" sz="1300" dirty="0"/>
                        <a:t>LEP</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6 / 6</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80.3%*</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3</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3</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100%</a:t>
                      </a:r>
                      <a:r>
                        <a:rPr lang="en-US" sz="1300" i="1" baseline="30000" dirty="0"/>
                        <a:t>^</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6 / 8</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56.1%*</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4</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3</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75.0%</a:t>
                      </a:r>
                      <a:r>
                        <a:rPr lang="en-US" sz="1300" i="1" baseline="30000" dirty="0"/>
                        <a:t>^</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83445652"/>
                  </a:ext>
                </a:extLst>
              </a:tr>
              <a:tr h="0">
                <a:tc>
                  <a:txBody>
                    <a:bodyPr/>
                    <a:lstStyle/>
                    <a:p>
                      <a:pPr algn="l"/>
                      <a:r>
                        <a:rPr lang="en-US" sz="1300" dirty="0"/>
                        <a:t>All Students</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207 / 220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79.1%***</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207</a:t>
                      </a:r>
                      <a:r>
                        <a:rPr lang="en-US" sz="1300" baseline="0" dirty="0"/>
                        <a:t> / 255</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65.2%***</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75.5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51.5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68.2%***</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1266784531"/>
                  </a:ext>
                </a:extLst>
              </a:tr>
            </a:tbl>
          </a:graphicData>
        </a:graphic>
      </p:graphicFrame>
      <p:sp>
        <p:nvSpPr>
          <p:cNvPr id="6" name="Subtitle 5"/>
          <p:cNvSpPr>
            <a:spLocks noGrp="1"/>
          </p:cNvSpPr>
          <p:nvPr>
            <p:ph type="subTitle" idx="10"/>
          </p:nvPr>
        </p:nvSpPr>
        <p:spPr/>
        <p:txBody>
          <a:bodyPr>
            <a:normAutofit fontScale="92500"/>
          </a:bodyPr>
          <a:lstStyle/>
          <a:p>
            <a:r>
              <a:rPr lang="en-US" dirty="0"/>
              <a:t>Credit attainment and course grade</a:t>
            </a:r>
          </a:p>
        </p:txBody>
      </p:sp>
      <p:sp>
        <p:nvSpPr>
          <p:cNvPr id="8" name="TextBox 7">
            <a:extLst>
              <a:ext uri="{FF2B5EF4-FFF2-40B4-BE49-F238E27FC236}">
                <a16:creationId xmlns:a16="http://schemas.microsoft.com/office/drawing/2014/main" id="{65FDA266-A7F7-4BC3-89BB-DFB85471990F}"/>
              </a:ext>
            </a:extLst>
          </p:cNvPr>
          <p:cNvSpPr txBox="1"/>
          <p:nvPr/>
        </p:nvSpPr>
        <p:spPr>
          <a:xfrm>
            <a:off x="124166" y="6442380"/>
            <a:ext cx="11943668" cy="400110"/>
          </a:xfrm>
          <a:prstGeom prst="rect">
            <a:avLst/>
          </a:prstGeom>
          <a:noFill/>
        </p:spPr>
        <p:txBody>
          <a:bodyPr wrap="square" rtlCol="0">
            <a:spAutoFit/>
          </a:bodyPr>
          <a:lstStyle/>
          <a:p>
            <a:r>
              <a:rPr lang="en-US" sz="1000" i="1" dirty="0">
                <a:solidFill>
                  <a:schemeClr val="bg1"/>
                </a:solidFill>
              </a:rPr>
              <a:t>***p&lt;.001; **p&lt;.01; *p&lt;.05; </a:t>
            </a:r>
            <a:r>
              <a:rPr lang="en-US" sz="1000" i="1" baseline="30000" dirty="0">
                <a:solidFill>
                  <a:schemeClr val="bg1"/>
                </a:solidFill>
              </a:rPr>
              <a:t>+</a:t>
            </a:r>
            <a:r>
              <a:rPr lang="en-US" sz="1000" i="1" dirty="0">
                <a:solidFill>
                  <a:schemeClr val="bg1"/>
                </a:solidFill>
              </a:rPr>
              <a:t>p&lt;.10; </a:t>
            </a:r>
            <a:r>
              <a:rPr lang="en-US" sz="1000" i="1" baseline="30000" dirty="0">
                <a:solidFill>
                  <a:schemeClr val="bg1"/>
                </a:solidFill>
              </a:rPr>
              <a:t>^</a:t>
            </a:r>
            <a:r>
              <a:rPr lang="en-US" sz="1000" i="1" dirty="0">
                <a:solidFill>
                  <a:schemeClr val="bg1"/>
                </a:solidFill>
              </a:rPr>
              <a:t>sample size too small to compute a test statistic            </a:t>
            </a:r>
            <a:r>
              <a:rPr lang="en-US" sz="1000" i="1" baseline="30000" dirty="0" err="1">
                <a:solidFill>
                  <a:schemeClr val="bg1"/>
                </a:solidFill>
              </a:rPr>
              <a:t>a</a:t>
            </a:r>
            <a:r>
              <a:rPr lang="en-US" sz="1000" i="1" dirty="0" err="1">
                <a:solidFill>
                  <a:schemeClr val="bg1"/>
                </a:solidFill>
              </a:rPr>
              <a:t>A</a:t>
            </a:r>
            <a:r>
              <a:rPr lang="en-US" sz="1000" i="1" dirty="0">
                <a:solidFill>
                  <a:schemeClr val="bg1"/>
                </a:solidFill>
              </a:rPr>
              <a:t> t-test was performed to examine mean differences between treatment and control groups for average course grade.</a:t>
            </a:r>
            <a:endParaRPr lang="en-US" sz="1000" i="1" baseline="30000" dirty="0">
              <a:solidFill>
                <a:schemeClr val="bg1"/>
              </a:solidFill>
            </a:endParaRPr>
          </a:p>
          <a:p>
            <a:r>
              <a:rPr lang="en-US" sz="1000" i="1" baseline="30000" dirty="0" err="1">
                <a:solidFill>
                  <a:schemeClr val="bg1"/>
                </a:solidFill>
              </a:rPr>
              <a:t>b</a:t>
            </a:r>
            <a:r>
              <a:rPr lang="en-US" sz="1000" i="1" dirty="0" err="1">
                <a:solidFill>
                  <a:schemeClr val="bg1"/>
                </a:solidFill>
              </a:rPr>
              <a:t>A</a:t>
            </a:r>
            <a:r>
              <a:rPr lang="en-US" sz="1000" i="1" dirty="0">
                <a:solidFill>
                  <a:schemeClr val="bg1"/>
                </a:solidFill>
              </a:rPr>
              <a:t> chi-square test was performed to determine if the percentage of credits attained by the treatment group was statistically different than the percentage of credits attained by the control group.</a:t>
            </a:r>
          </a:p>
        </p:txBody>
      </p:sp>
      <p:sp>
        <p:nvSpPr>
          <p:cNvPr id="9" name="Rectangle 8">
            <a:extLst>
              <a:ext uri="{FF2B5EF4-FFF2-40B4-BE49-F238E27FC236}">
                <a16:creationId xmlns:a16="http://schemas.microsoft.com/office/drawing/2014/main" id="{10BF004E-D65F-472A-B52F-D262FC88188F}"/>
              </a:ext>
            </a:extLst>
          </p:cNvPr>
          <p:cNvSpPr/>
          <p:nvPr/>
        </p:nvSpPr>
        <p:spPr>
          <a:xfrm>
            <a:off x="364392" y="5741029"/>
            <a:ext cx="11463215" cy="646331"/>
          </a:xfrm>
          <a:prstGeom prst="rect">
            <a:avLst/>
          </a:prstGeom>
        </p:spPr>
        <p:txBody>
          <a:bodyPr wrap="square">
            <a:spAutoFit/>
          </a:bodyPr>
          <a:lstStyle/>
          <a:p>
            <a:r>
              <a:rPr lang="en-US" dirty="0"/>
              <a:t>Regardless of demographic profile, students using Edgenuity for English II credit recovery outperformed their peers who took the credit recovery course face-to-face. </a:t>
            </a:r>
          </a:p>
        </p:txBody>
      </p:sp>
    </p:spTree>
    <p:extLst>
      <p:ext uri="{BB962C8B-B14F-4D97-AF65-F5344CB8AC3E}">
        <p14:creationId xmlns:p14="http://schemas.microsoft.com/office/powerpoint/2010/main" val="4019708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248526" cy="615950"/>
          </a:xfrm>
        </p:spPr>
        <p:txBody>
          <a:bodyPr/>
          <a:lstStyle/>
          <a:p>
            <a:r>
              <a:rPr lang="en-US" dirty="0"/>
              <a:t>Cypress-Fairbanks ISD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6792472"/>
              </p:ext>
            </p:extLst>
          </p:nvPr>
        </p:nvGraphicFramePr>
        <p:xfrm>
          <a:off x="171593" y="1024632"/>
          <a:ext cx="11662673" cy="4572000"/>
        </p:xfrm>
        <a:graphic>
          <a:graphicData uri="http://schemas.openxmlformats.org/drawingml/2006/table">
            <a:tbl>
              <a:tblPr firstRow="1" lastRow="1" bandRow="1">
                <a:tableStyleId>{00A15C55-8517-42AA-B614-E9B94910E393}</a:tableStyleId>
              </a:tblPr>
              <a:tblGrid>
                <a:gridCol w="1288909">
                  <a:extLst>
                    <a:ext uri="{9D8B030D-6E8A-4147-A177-3AD203B41FA5}">
                      <a16:colId xmlns:a16="http://schemas.microsoft.com/office/drawing/2014/main" val="267665196"/>
                    </a:ext>
                  </a:extLst>
                </a:gridCol>
                <a:gridCol w="1188720">
                  <a:extLst>
                    <a:ext uri="{9D8B030D-6E8A-4147-A177-3AD203B41FA5}">
                      <a16:colId xmlns:a16="http://schemas.microsoft.com/office/drawing/2014/main" val="3349321636"/>
                    </a:ext>
                  </a:extLst>
                </a:gridCol>
                <a:gridCol w="914900">
                  <a:extLst>
                    <a:ext uri="{9D8B030D-6E8A-4147-A177-3AD203B41FA5}">
                      <a16:colId xmlns:a16="http://schemas.microsoft.com/office/drawing/2014/main" val="1144151013"/>
                    </a:ext>
                  </a:extLst>
                </a:gridCol>
                <a:gridCol w="1061454">
                  <a:extLst>
                    <a:ext uri="{9D8B030D-6E8A-4147-A177-3AD203B41FA5}">
                      <a16:colId xmlns:a16="http://schemas.microsoft.com/office/drawing/2014/main" val="2259723827"/>
                    </a:ext>
                  </a:extLst>
                </a:gridCol>
                <a:gridCol w="914900">
                  <a:extLst>
                    <a:ext uri="{9D8B030D-6E8A-4147-A177-3AD203B41FA5}">
                      <a16:colId xmlns:a16="http://schemas.microsoft.com/office/drawing/2014/main" val="3355834739"/>
                    </a:ext>
                  </a:extLst>
                </a:gridCol>
                <a:gridCol w="985636">
                  <a:extLst>
                    <a:ext uri="{9D8B030D-6E8A-4147-A177-3AD203B41FA5}">
                      <a16:colId xmlns:a16="http://schemas.microsoft.com/office/drawing/2014/main" val="2014215766"/>
                    </a:ext>
                  </a:extLst>
                </a:gridCol>
                <a:gridCol w="1188720">
                  <a:extLst>
                    <a:ext uri="{9D8B030D-6E8A-4147-A177-3AD203B41FA5}">
                      <a16:colId xmlns:a16="http://schemas.microsoft.com/office/drawing/2014/main" val="4081843431"/>
                    </a:ext>
                  </a:extLst>
                </a:gridCol>
                <a:gridCol w="998263">
                  <a:extLst>
                    <a:ext uri="{9D8B030D-6E8A-4147-A177-3AD203B41FA5}">
                      <a16:colId xmlns:a16="http://schemas.microsoft.com/office/drawing/2014/main" val="3677268011"/>
                    </a:ext>
                  </a:extLst>
                </a:gridCol>
                <a:gridCol w="1137272">
                  <a:extLst>
                    <a:ext uri="{9D8B030D-6E8A-4147-A177-3AD203B41FA5}">
                      <a16:colId xmlns:a16="http://schemas.microsoft.com/office/drawing/2014/main" val="2386107519"/>
                    </a:ext>
                  </a:extLst>
                </a:gridCol>
                <a:gridCol w="998263">
                  <a:extLst>
                    <a:ext uri="{9D8B030D-6E8A-4147-A177-3AD203B41FA5}">
                      <a16:colId xmlns:a16="http://schemas.microsoft.com/office/drawing/2014/main" val="76109419"/>
                    </a:ext>
                  </a:extLst>
                </a:gridCol>
                <a:gridCol w="985636">
                  <a:extLst>
                    <a:ext uri="{9D8B030D-6E8A-4147-A177-3AD203B41FA5}">
                      <a16:colId xmlns:a16="http://schemas.microsoft.com/office/drawing/2014/main" val="1149985526"/>
                    </a:ext>
                  </a:extLst>
                </a:gridCol>
              </a:tblGrid>
              <a:tr h="0">
                <a:tc rowSpan="2">
                  <a:txBody>
                    <a:bodyPr/>
                    <a:lstStyle/>
                    <a:p>
                      <a:pPr algn="ctr"/>
                      <a:r>
                        <a:rPr lang="en-US" sz="1300" dirty="0"/>
                        <a:t>Subject</a:t>
                      </a:r>
                    </a:p>
                  </a:txBody>
                  <a:tcPr anchor="b">
                    <a:lnB w="12700" cap="flat" cmpd="sng" algn="ctr">
                      <a:solidFill>
                        <a:schemeClr val="bg1"/>
                      </a:solidFill>
                      <a:prstDash val="solid"/>
                      <a:round/>
                      <a:headEnd type="none" w="med" len="med"/>
                      <a:tailEnd type="none" w="med" len="med"/>
                    </a:lnB>
                  </a:tcPr>
                </a:tc>
                <a:tc gridSpan="5">
                  <a:txBody>
                    <a:bodyPr/>
                    <a:lstStyle/>
                    <a:p>
                      <a:pPr algn="ctr"/>
                      <a:r>
                        <a:rPr lang="en-US" sz="1300" dirty="0"/>
                        <a:t>Treatment</a:t>
                      </a:r>
                    </a:p>
                  </a:txBody>
                  <a:tcPr>
                    <a:lnB w="12700" cap="flat" cmpd="sng" algn="ctr">
                      <a:solidFill>
                        <a:schemeClr val="bg1"/>
                      </a:solidFill>
                      <a:prstDash val="solid"/>
                      <a:round/>
                      <a:headEnd type="none" w="med" len="med"/>
                      <a:tailEnd type="none" w="med" len="med"/>
                    </a:lnB>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5">
                  <a:txBody>
                    <a:bodyPr/>
                    <a:lstStyle/>
                    <a:p>
                      <a:pPr algn="ctr"/>
                      <a:r>
                        <a:rPr lang="en-US" sz="1300" dirty="0"/>
                        <a:t>Control</a:t>
                      </a:r>
                    </a:p>
                  </a:txBody>
                  <a:tcPr>
                    <a:lnB w="12700" cap="flat" cmpd="sng" algn="ctr">
                      <a:solidFill>
                        <a:schemeClr val="bg1"/>
                      </a:solidFill>
                      <a:prstDash val="solid"/>
                      <a:round/>
                      <a:headEnd type="none" w="med" len="med"/>
                      <a:tailEnd type="none" w="med" len="med"/>
                    </a:lnB>
                    <a:solidFill>
                      <a:schemeClr val="accent2">
                        <a:lumMod val="75000"/>
                      </a:schemeClr>
                    </a:solidFill>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17888028"/>
                  </a:ext>
                </a:extLst>
              </a:tr>
              <a:tr h="0">
                <a:tc vMerge="1">
                  <a:txBody>
                    <a:bodyPr/>
                    <a:lstStyle/>
                    <a:p>
                      <a:endParaRPr lang="en-US" dirty="0"/>
                    </a:p>
                  </a:txBody>
                  <a:tcPr/>
                </a:tc>
                <a:tc>
                  <a:txBody>
                    <a:bodyPr/>
                    <a:lstStyle/>
                    <a:p>
                      <a:pPr algn="ctr"/>
                      <a:r>
                        <a:rPr lang="en-US" sz="1300" dirty="0">
                          <a:solidFill>
                            <a:schemeClr val="bg1"/>
                          </a:solidFill>
                        </a:rPr>
                        <a:t># Students / Enrollments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err="1">
                          <a:solidFill>
                            <a:schemeClr val="bg1"/>
                          </a:solidFill>
                        </a:rPr>
                        <a:t>Avg</a:t>
                      </a:r>
                      <a:r>
                        <a:rPr lang="en-US" sz="1300" baseline="0" dirty="0">
                          <a:solidFill>
                            <a:schemeClr val="bg1"/>
                          </a:solidFill>
                        </a:rPr>
                        <a:t> </a:t>
                      </a:r>
                      <a:r>
                        <a:rPr lang="en-US" sz="1300" dirty="0">
                          <a:solidFill>
                            <a:schemeClr val="bg1"/>
                          </a:solidFill>
                        </a:rPr>
                        <a:t>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Total # Credits Attempted</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a:t>
                      </a:r>
                      <a:r>
                        <a:rPr lang="en-US" sz="1300" baseline="0" dirty="0">
                          <a:solidFill>
                            <a:schemeClr val="bg1"/>
                          </a:solidFill>
                        </a:rPr>
                        <a:t> Credits </a:t>
                      </a:r>
                      <a:r>
                        <a:rPr lang="en-US" sz="1300" baseline="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 Students / Enrollments</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err="1">
                          <a:solidFill>
                            <a:schemeClr val="bg1"/>
                          </a:solidFill>
                        </a:rPr>
                        <a:t>Avg</a:t>
                      </a:r>
                      <a:r>
                        <a:rPr lang="en-US" sz="1300" dirty="0">
                          <a:solidFill>
                            <a:schemeClr val="bg1"/>
                          </a:solidFill>
                        </a:rPr>
                        <a:t> 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Total # Credits Attempted</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 Credits </a:t>
                      </a:r>
                      <a:r>
                        <a:rPr lang="en-US" sz="130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2349484293"/>
                  </a:ext>
                </a:extLst>
              </a:tr>
              <a:tr h="0">
                <a:tc>
                  <a:txBody>
                    <a:bodyPr/>
                    <a:lstStyle/>
                    <a:p>
                      <a:pPr algn="l"/>
                      <a:r>
                        <a:rPr lang="en-US" sz="1300" b="1" dirty="0"/>
                        <a:t>Biology</a:t>
                      </a:r>
                    </a:p>
                    <a:p>
                      <a:pPr algn="l"/>
                      <a:r>
                        <a:rPr lang="en-US" sz="1300" b="1" dirty="0"/>
                        <a:t>2014-2018</a:t>
                      </a:r>
                    </a:p>
                  </a:txBody>
                  <a:tcPr anchor="ctr">
                    <a:lnT w="12700" cap="flat" cmpd="sng" algn="ctr">
                      <a:solidFill>
                        <a:schemeClr val="bg1"/>
                      </a:solidFill>
                      <a:prstDash val="solid"/>
                      <a:round/>
                      <a:headEnd type="none" w="med" len="med"/>
                      <a:tailEnd type="none" w="med" len="med"/>
                    </a:lnT>
                  </a:tcP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extLst>
                  <a:ext uri="{0D108BD9-81ED-4DB2-BD59-A6C34878D82A}">
                    <a16:rowId xmlns:a16="http://schemas.microsoft.com/office/drawing/2014/main" val="225302216"/>
                  </a:ext>
                </a:extLst>
              </a:tr>
              <a:tr h="0">
                <a:tc>
                  <a:txBody>
                    <a:bodyPr/>
                    <a:lstStyle/>
                    <a:p>
                      <a:pPr lvl="0" algn="l"/>
                      <a:r>
                        <a:rPr lang="en-US" sz="1300" dirty="0"/>
                        <a:t>Asian</a:t>
                      </a:r>
                    </a:p>
                  </a:txBody>
                  <a:tcPr anchor="ctr"/>
                </a:tc>
                <a:tc>
                  <a:txBody>
                    <a:bodyPr/>
                    <a:lstStyle/>
                    <a:p>
                      <a:pPr algn="ctr" fontAlgn="t"/>
                      <a:r>
                        <a:rPr lang="en-US" sz="1300" b="0" i="0" u="none" strike="noStrike" dirty="0">
                          <a:solidFill>
                            <a:schemeClr val="tx1"/>
                          </a:solidFill>
                          <a:effectLst/>
                          <a:latin typeface="+mj-lt"/>
                        </a:rPr>
                        <a:t>4</a:t>
                      </a:r>
                      <a:r>
                        <a:rPr lang="en-US" sz="1300" b="0" i="0" u="none" strike="noStrike" kern="1200" dirty="0">
                          <a:solidFill>
                            <a:schemeClr val="tx1"/>
                          </a:solidFill>
                          <a:effectLst/>
                          <a:latin typeface="+mn-lt"/>
                          <a:ea typeface="+mn-ea"/>
                          <a:cs typeface="+mn-cs"/>
                        </a:rPr>
                        <a:t> / 4</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79.3%</a:t>
                      </a:r>
                      <a:r>
                        <a:rPr lang="en-US" sz="1300" baseline="0" dirty="0"/>
                        <a:t>*</a:t>
                      </a:r>
                      <a:endParaRPr lang="en-US" sz="1300" dirty="0"/>
                    </a:p>
                  </a:txBody>
                  <a:tcPr anchor="ctr"/>
                </a:tc>
                <a:tc>
                  <a:txBody>
                    <a:bodyPr/>
                    <a:lstStyle/>
                    <a:p>
                      <a:pPr algn="ctr"/>
                      <a:r>
                        <a:rPr lang="en-US" sz="1300" dirty="0"/>
                        <a:t>2</a:t>
                      </a:r>
                    </a:p>
                  </a:txBody>
                  <a:tcPr anchor="ctr"/>
                </a:tc>
                <a:tc>
                  <a:txBody>
                    <a:bodyPr/>
                    <a:lstStyle/>
                    <a:p>
                      <a:pPr algn="ctr"/>
                      <a:r>
                        <a:rPr lang="en-US" sz="1300" dirty="0"/>
                        <a:t>2</a:t>
                      </a:r>
                    </a:p>
                  </a:txBody>
                  <a:tcPr anchor="ctr"/>
                </a:tc>
                <a:tc>
                  <a:txBody>
                    <a:bodyPr/>
                    <a:lstStyle/>
                    <a:p>
                      <a:pPr algn="ctr"/>
                      <a:r>
                        <a:rPr lang="en-US" sz="1300" dirty="0"/>
                        <a:t>100%</a:t>
                      </a:r>
                      <a:r>
                        <a:rPr lang="en-US" sz="1300" i="1" baseline="30000" dirty="0"/>
                        <a:t>^</a:t>
                      </a:r>
                      <a:endParaRPr lang="en-US" sz="1300" dirty="0"/>
                    </a:p>
                  </a:txBody>
                  <a:tcPr anchor="ctr"/>
                </a:tc>
                <a:tc>
                  <a:txBody>
                    <a:bodyPr/>
                    <a:lstStyle/>
                    <a:p>
                      <a:pPr algn="ctr"/>
                      <a:r>
                        <a:rPr lang="en-US" sz="1300" dirty="0">
                          <a:solidFill>
                            <a:schemeClr val="tx1"/>
                          </a:solidFill>
                          <a:latin typeface="+mj-lt"/>
                        </a:rPr>
                        <a:t>3</a:t>
                      </a:r>
                      <a:r>
                        <a:rPr lang="en-US" sz="1300" b="0" i="0" u="none" strike="noStrike" kern="1200" dirty="0">
                          <a:solidFill>
                            <a:schemeClr val="tx1"/>
                          </a:solidFill>
                          <a:effectLst/>
                          <a:latin typeface="+mn-lt"/>
                          <a:ea typeface="+mn-ea"/>
                          <a:cs typeface="+mn-cs"/>
                        </a:rPr>
                        <a:t> / 4</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t>37.2%*</a:t>
                      </a:r>
                    </a:p>
                  </a:txBody>
                  <a:tcPr anchor="ctr">
                    <a:solidFill>
                      <a:schemeClr val="accent2">
                        <a:lumMod val="20000"/>
                        <a:lumOff val="80000"/>
                      </a:schemeClr>
                    </a:solidFill>
                  </a:tcPr>
                </a:tc>
                <a:tc>
                  <a:txBody>
                    <a:bodyPr/>
                    <a:lstStyle/>
                    <a:p>
                      <a:pPr algn="ctr"/>
                      <a:r>
                        <a:rPr lang="en-US" sz="1300" dirty="0"/>
                        <a:t>2</a:t>
                      </a:r>
                    </a:p>
                  </a:txBody>
                  <a:tcPr anchor="ctr">
                    <a:solidFill>
                      <a:schemeClr val="accent2">
                        <a:lumMod val="20000"/>
                        <a:lumOff val="80000"/>
                      </a:schemeClr>
                    </a:solidFill>
                  </a:tcPr>
                </a:tc>
                <a:tc>
                  <a:txBody>
                    <a:bodyPr/>
                    <a:lstStyle/>
                    <a:p>
                      <a:pPr algn="ctr"/>
                      <a:r>
                        <a:rPr lang="en-US" sz="1300" dirty="0"/>
                        <a:t>1</a:t>
                      </a:r>
                    </a:p>
                  </a:txBody>
                  <a:tcPr anchor="ctr">
                    <a:solidFill>
                      <a:schemeClr val="accent2">
                        <a:lumMod val="20000"/>
                        <a:lumOff val="80000"/>
                      </a:schemeClr>
                    </a:solidFill>
                  </a:tcPr>
                </a:tc>
                <a:tc>
                  <a:txBody>
                    <a:bodyPr/>
                    <a:lstStyle/>
                    <a:p>
                      <a:pPr algn="ctr"/>
                      <a:r>
                        <a:rPr lang="en-US" sz="1300" dirty="0"/>
                        <a:t>50.0%</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754592886"/>
                  </a:ext>
                </a:extLst>
              </a:tr>
              <a:tr h="0">
                <a:tc>
                  <a:txBody>
                    <a:bodyPr/>
                    <a:lstStyle/>
                    <a:p>
                      <a:pPr lvl="0" algn="l"/>
                      <a:r>
                        <a:rPr lang="en-US" sz="1300" dirty="0"/>
                        <a:t>Black</a:t>
                      </a:r>
                    </a:p>
                  </a:txBody>
                  <a:tcPr anchor="ctr"/>
                </a:tc>
                <a:tc>
                  <a:txBody>
                    <a:bodyPr/>
                    <a:lstStyle/>
                    <a:p>
                      <a:pPr algn="ctr" fontAlgn="t"/>
                      <a:r>
                        <a:rPr lang="en-US" sz="1300" b="0" i="0" u="none" strike="noStrike" dirty="0">
                          <a:solidFill>
                            <a:schemeClr val="tx1"/>
                          </a:solidFill>
                          <a:effectLst/>
                          <a:latin typeface="+mj-lt"/>
                        </a:rPr>
                        <a:t>58</a:t>
                      </a:r>
                      <a:r>
                        <a:rPr lang="en-US" sz="1300" b="0" i="0" u="none" strike="noStrike" kern="1200" dirty="0">
                          <a:solidFill>
                            <a:schemeClr val="tx1"/>
                          </a:solidFill>
                          <a:effectLst/>
                          <a:latin typeface="+mn-lt"/>
                          <a:ea typeface="+mn-ea"/>
                          <a:cs typeface="+mn-cs"/>
                        </a:rPr>
                        <a:t> / 62</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78.5%***</a:t>
                      </a:r>
                    </a:p>
                  </a:txBody>
                  <a:tcPr anchor="ctr"/>
                </a:tc>
                <a:tc>
                  <a:txBody>
                    <a:bodyPr/>
                    <a:lstStyle/>
                    <a:p>
                      <a:pPr algn="ctr"/>
                      <a:r>
                        <a:rPr lang="en-US" sz="1300" dirty="0"/>
                        <a:t>31</a:t>
                      </a:r>
                    </a:p>
                  </a:txBody>
                  <a:tcPr anchor="ctr"/>
                </a:tc>
                <a:tc>
                  <a:txBody>
                    <a:bodyPr/>
                    <a:lstStyle/>
                    <a:p>
                      <a:pPr algn="ctr"/>
                      <a:r>
                        <a:rPr lang="en-US" sz="1300" dirty="0"/>
                        <a:t>31</a:t>
                      </a:r>
                    </a:p>
                  </a:txBody>
                  <a:tcPr anchor="ctr"/>
                </a:tc>
                <a:tc>
                  <a:txBody>
                    <a:bodyPr/>
                    <a:lstStyle/>
                    <a:p>
                      <a:pPr algn="ctr"/>
                      <a:r>
                        <a:rPr lang="en-US" sz="1300" dirty="0"/>
                        <a:t>100%</a:t>
                      </a:r>
                    </a:p>
                  </a:txBody>
                  <a:tcPr anchor="ctr"/>
                </a:tc>
                <a:tc>
                  <a:txBody>
                    <a:bodyPr/>
                    <a:lstStyle/>
                    <a:p>
                      <a:pPr algn="ctr" fontAlgn="t"/>
                      <a:r>
                        <a:rPr lang="en-US" sz="1300" b="0" i="0" u="none" strike="noStrike" dirty="0">
                          <a:solidFill>
                            <a:schemeClr val="tx1"/>
                          </a:solidFill>
                          <a:effectLst/>
                          <a:latin typeface="+mj-lt"/>
                        </a:rPr>
                        <a:t>61</a:t>
                      </a:r>
                      <a:r>
                        <a:rPr lang="en-US" sz="1300" b="0" i="0" u="none" strike="noStrike" kern="1200" dirty="0">
                          <a:solidFill>
                            <a:schemeClr val="tx1"/>
                          </a:solidFill>
                          <a:effectLst/>
                          <a:latin typeface="+mn-lt"/>
                          <a:ea typeface="+mn-ea"/>
                          <a:cs typeface="+mn-cs"/>
                        </a:rPr>
                        <a:t> / 76</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59.5%***</a:t>
                      </a:r>
                    </a:p>
                  </a:txBody>
                  <a:tcPr anchor="ctr">
                    <a:solidFill>
                      <a:schemeClr val="accent2">
                        <a:lumMod val="20000"/>
                        <a:lumOff val="80000"/>
                      </a:schemeClr>
                    </a:solidFill>
                  </a:tcPr>
                </a:tc>
                <a:tc>
                  <a:txBody>
                    <a:bodyPr/>
                    <a:lstStyle/>
                    <a:p>
                      <a:pPr algn="ctr"/>
                      <a:r>
                        <a:rPr lang="en-US" sz="1300" dirty="0"/>
                        <a:t>38</a:t>
                      </a:r>
                    </a:p>
                  </a:txBody>
                  <a:tcPr anchor="ctr">
                    <a:solidFill>
                      <a:schemeClr val="accent2">
                        <a:lumMod val="20000"/>
                        <a:lumOff val="80000"/>
                      </a:schemeClr>
                    </a:solidFill>
                  </a:tcPr>
                </a:tc>
                <a:tc>
                  <a:txBody>
                    <a:bodyPr/>
                    <a:lstStyle/>
                    <a:p>
                      <a:pPr algn="ctr"/>
                      <a:r>
                        <a:rPr lang="en-US" sz="1300" dirty="0"/>
                        <a:t>26</a:t>
                      </a:r>
                    </a:p>
                  </a:txBody>
                  <a:tcPr anchor="ctr">
                    <a:solidFill>
                      <a:schemeClr val="accent2">
                        <a:lumMod val="20000"/>
                        <a:lumOff val="80000"/>
                      </a:schemeClr>
                    </a:solidFill>
                  </a:tcPr>
                </a:tc>
                <a:tc>
                  <a:txBody>
                    <a:bodyPr/>
                    <a:lstStyle/>
                    <a:p>
                      <a:pPr algn="ctr"/>
                      <a:r>
                        <a:rPr lang="en-US" sz="1300" dirty="0"/>
                        <a:t>68.4%</a:t>
                      </a:r>
                    </a:p>
                  </a:txBody>
                  <a:tcPr anchor="ctr">
                    <a:solidFill>
                      <a:schemeClr val="accent2">
                        <a:lumMod val="20000"/>
                        <a:lumOff val="80000"/>
                      </a:schemeClr>
                    </a:solidFill>
                  </a:tcPr>
                </a:tc>
                <a:extLst>
                  <a:ext uri="{0D108BD9-81ED-4DB2-BD59-A6C34878D82A}">
                    <a16:rowId xmlns:a16="http://schemas.microsoft.com/office/drawing/2014/main" val="1919046925"/>
                  </a:ext>
                </a:extLst>
              </a:tr>
              <a:tr h="0">
                <a:tc>
                  <a:txBody>
                    <a:bodyPr/>
                    <a:lstStyle/>
                    <a:p>
                      <a:pPr lvl="0" algn="l"/>
                      <a:r>
                        <a:rPr lang="en-US" sz="1300" dirty="0"/>
                        <a:t>Hispanic</a:t>
                      </a:r>
                    </a:p>
                  </a:txBody>
                  <a:tcPr anchor="ctr"/>
                </a:tc>
                <a:tc>
                  <a:txBody>
                    <a:bodyPr/>
                    <a:lstStyle/>
                    <a:p>
                      <a:pPr algn="ctr" fontAlgn="t"/>
                      <a:r>
                        <a:rPr lang="en-US" sz="1300" b="0" i="0" u="none" strike="noStrike" dirty="0">
                          <a:solidFill>
                            <a:schemeClr val="tx1"/>
                          </a:solidFill>
                          <a:effectLst/>
                          <a:latin typeface="+mj-lt"/>
                        </a:rPr>
                        <a:t>127</a:t>
                      </a:r>
                      <a:r>
                        <a:rPr lang="en-US" sz="1300" b="0" i="0" u="none" strike="noStrike" kern="1200" dirty="0">
                          <a:solidFill>
                            <a:schemeClr val="tx1"/>
                          </a:solidFill>
                          <a:effectLst/>
                          <a:latin typeface="+mn-lt"/>
                          <a:ea typeface="+mn-ea"/>
                          <a:cs typeface="+mn-cs"/>
                        </a:rPr>
                        <a:t> / 128</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80.0%***</a:t>
                      </a:r>
                    </a:p>
                  </a:txBody>
                  <a:tcPr anchor="ctr"/>
                </a:tc>
                <a:tc>
                  <a:txBody>
                    <a:bodyPr/>
                    <a:lstStyle/>
                    <a:p>
                      <a:pPr algn="ctr"/>
                      <a:r>
                        <a:rPr lang="en-US" sz="1300" dirty="0"/>
                        <a:t>64</a:t>
                      </a:r>
                    </a:p>
                  </a:txBody>
                  <a:tcPr anchor="ctr"/>
                </a:tc>
                <a:tc>
                  <a:txBody>
                    <a:bodyPr/>
                    <a:lstStyle/>
                    <a:p>
                      <a:pPr algn="ctr"/>
                      <a:r>
                        <a:rPr lang="en-US" sz="1300" dirty="0"/>
                        <a:t>64</a:t>
                      </a:r>
                    </a:p>
                  </a:txBody>
                  <a:tcPr anchor="ctr"/>
                </a:tc>
                <a:tc>
                  <a:txBody>
                    <a:bodyPr/>
                    <a:lstStyle/>
                    <a:p>
                      <a:pPr algn="ctr"/>
                      <a:r>
                        <a:rPr lang="en-US" sz="1300" dirty="0"/>
                        <a:t>100%</a:t>
                      </a:r>
                      <a:r>
                        <a:rPr lang="en-US" sz="1400" baseline="30000" dirty="0"/>
                        <a:t>+</a:t>
                      </a:r>
                      <a:endParaRPr lang="en-US" sz="1300" dirty="0"/>
                    </a:p>
                  </a:txBody>
                  <a:tcPr anchor="ctr"/>
                </a:tc>
                <a:tc>
                  <a:txBody>
                    <a:bodyPr/>
                    <a:lstStyle/>
                    <a:p>
                      <a:pPr algn="ctr" fontAlgn="t"/>
                      <a:r>
                        <a:rPr lang="en-US" sz="1300" b="0" i="0" u="none" strike="noStrike" dirty="0">
                          <a:solidFill>
                            <a:schemeClr val="tx1"/>
                          </a:solidFill>
                          <a:effectLst/>
                          <a:latin typeface="+mj-lt"/>
                        </a:rPr>
                        <a:t>126</a:t>
                      </a:r>
                      <a:r>
                        <a:rPr lang="en-US" sz="1300" b="0" i="0" u="none" strike="noStrike" kern="1200" dirty="0">
                          <a:solidFill>
                            <a:schemeClr val="tx1"/>
                          </a:solidFill>
                          <a:effectLst/>
                          <a:latin typeface="+mn-lt"/>
                          <a:ea typeface="+mn-ea"/>
                          <a:cs typeface="+mn-cs"/>
                        </a:rPr>
                        <a:t> / 168</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65.7%***</a:t>
                      </a:r>
                    </a:p>
                  </a:txBody>
                  <a:tcPr anchor="ctr">
                    <a:solidFill>
                      <a:schemeClr val="accent2">
                        <a:lumMod val="20000"/>
                        <a:lumOff val="80000"/>
                      </a:schemeClr>
                    </a:solidFill>
                  </a:tcPr>
                </a:tc>
                <a:tc>
                  <a:txBody>
                    <a:bodyPr/>
                    <a:lstStyle/>
                    <a:p>
                      <a:pPr algn="ctr"/>
                      <a:r>
                        <a:rPr lang="en-US" sz="1300" dirty="0"/>
                        <a:t>84</a:t>
                      </a:r>
                    </a:p>
                  </a:txBody>
                  <a:tcPr anchor="ctr">
                    <a:solidFill>
                      <a:schemeClr val="accent2">
                        <a:lumMod val="20000"/>
                        <a:lumOff val="80000"/>
                      </a:schemeClr>
                    </a:solidFill>
                  </a:tcPr>
                </a:tc>
                <a:tc>
                  <a:txBody>
                    <a:bodyPr/>
                    <a:lstStyle/>
                    <a:p>
                      <a:pPr algn="ctr"/>
                      <a:r>
                        <a:rPr lang="en-US" sz="1300" dirty="0"/>
                        <a:t>62</a:t>
                      </a:r>
                    </a:p>
                  </a:txBody>
                  <a:tcPr anchor="ctr">
                    <a:solidFill>
                      <a:schemeClr val="accent2">
                        <a:lumMod val="20000"/>
                        <a:lumOff val="80000"/>
                      </a:schemeClr>
                    </a:solidFill>
                  </a:tcPr>
                </a:tc>
                <a:tc>
                  <a:txBody>
                    <a:bodyPr/>
                    <a:lstStyle/>
                    <a:p>
                      <a:pPr algn="ctr"/>
                      <a:r>
                        <a:rPr lang="en-US" sz="1300" dirty="0"/>
                        <a:t>73.8%</a:t>
                      </a:r>
                      <a:r>
                        <a:rPr lang="en-US" sz="14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458354001"/>
                  </a:ext>
                </a:extLst>
              </a:tr>
              <a:tr h="0">
                <a:tc>
                  <a:txBody>
                    <a:bodyPr/>
                    <a:lstStyle/>
                    <a:p>
                      <a:pPr lvl="0" algn="l"/>
                      <a:r>
                        <a:rPr lang="en-US" sz="1300" dirty="0"/>
                        <a:t>Multi-Race</a:t>
                      </a:r>
                    </a:p>
                  </a:txBody>
                  <a:tcPr anchor="ctr"/>
                </a:tc>
                <a:tc>
                  <a:txBody>
                    <a:bodyPr/>
                    <a:lstStyle/>
                    <a:p>
                      <a:pPr algn="ctr" fontAlgn="t"/>
                      <a:r>
                        <a:rPr lang="en-US" sz="1300" b="0" i="0" u="none" strike="noStrike" dirty="0">
                          <a:solidFill>
                            <a:schemeClr val="tx1"/>
                          </a:solidFill>
                          <a:effectLst/>
                          <a:latin typeface="+mj-lt"/>
                        </a:rPr>
                        <a:t>2</a:t>
                      </a:r>
                      <a:r>
                        <a:rPr lang="en-US" sz="1300" b="0" i="0" u="none" strike="noStrike" kern="1200" dirty="0">
                          <a:solidFill>
                            <a:schemeClr val="tx1"/>
                          </a:solidFill>
                          <a:effectLst/>
                          <a:latin typeface="+mn-lt"/>
                          <a:ea typeface="+mn-ea"/>
                          <a:cs typeface="+mn-cs"/>
                        </a:rPr>
                        <a:t> / 2</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baseline="0" dirty="0"/>
                        <a:t>76.5%</a:t>
                      </a:r>
                      <a:r>
                        <a:rPr lang="en-US" sz="1300" baseline="30000" dirty="0"/>
                        <a:t>^</a:t>
                      </a:r>
                      <a:endParaRPr lang="en-US" sz="1300" dirty="0"/>
                    </a:p>
                  </a:txBody>
                  <a:tcPr anchor="ctr"/>
                </a:tc>
                <a:tc>
                  <a:txBody>
                    <a:bodyPr/>
                    <a:lstStyle/>
                    <a:p>
                      <a:pPr algn="ctr"/>
                      <a:r>
                        <a:rPr lang="en-US" sz="1300" dirty="0"/>
                        <a:t>1</a:t>
                      </a:r>
                    </a:p>
                  </a:txBody>
                  <a:tcPr anchor="ctr"/>
                </a:tc>
                <a:tc>
                  <a:txBody>
                    <a:bodyPr/>
                    <a:lstStyle/>
                    <a:p>
                      <a:pPr algn="ctr"/>
                      <a:r>
                        <a:rPr lang="en-US" sz="1300" dirty="0"/>
                        <a:t>1</a:t>
                      </a:r>
                    </a:p>
                  </a:txBody>
                  <a:tcPr anchor="ctr"/>
                </a:tc>
                <a:tc>
                  <a:txBody>
                    <a:bodyPr/>
                    <a:lstStyle/>
                    <a:p>
                      <a:pPr algn="ctr"/>
                      <a:r>
                        <a:rPr lang="en-US" sz="1300" dirty="0"/>
                        <a:t>100%</a:t>
                      </a:r>
                      <a:r>
                        <a:rPr lang="en-US" sz="1300" baseline="30000" dirty="0"/>
                        <a:t>^</a:t>
                      </a:r>
                      <a:endParaRPr lang="en-US" sz="1300" dirty="0"/>
                    </a:p>
                  </a:txBody>
                  <a:tcPr anchor="ctr"/>
                </a:tc>
                <a:tc>
                  <a:txBody>
                    <a:bodyPr/>
                    <a:lstStyle/>
                    <a:p>
                      <a:pPr algn="ctr" fontAlgn="t"/>
                      <a:r>
                        <a:rPr lang="en-US" sz="1300" b="0" i="0" u="none" strike="noStrike" dirty="0">
                          <a:solidFill>
                            <a:schemeClr val="tx1"/>
                          </a:solidFill>
                          <a:effectLst/>
                          <a:latin typeface="+mj-lt"/>
                        </a:rPr>
                        <a:t>2</a:t>
                      </a:r>
                      <a:r>
                        <a:rPr lang="en-US" sz="1300" b="0" i="0" u="none" strike="noStrike" kern="1200" dirty="0">
                          <a:solidFill>
                            <a:schemeClr val="tx1"/>
                          </a:solidFill>
                          <a:effectLst/>
                          <a:latin typeface="+mn-lt"/>
                          <a:ea typeface="+mn-ea"/>
                          <a:cs typeface="+mn-cs"/>
                        </a:rPr>
                        <a:t> / 4</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38.3</a:t>
                      </a:r>
                      <a:r>
                        <a:rPr lang="en-US" sz="1300" b="0" i="0" u="none" strike="noStrike" kern="1200" dirty="0">
                          <a:solidFill>
                            <a:schemeClr val="tx1"/>
                          </a:solidFill>
                          <a:effectLst/>
                          <a:latin typeface="+mn-lt"/>
                          <a:ea typeface="+mn-ea"/>
                          <a:cs typeface="+mn-cs"/>
                        </a:rPr>
                        <a:t>%</a:t>
                      </a:r>
                      <a:r>
                        <a:rPr lang="en-US" sz="1300" i="1" baseline="30000" dirty="0"/>
                        <a:t>^</a:t>
                      </a:r>
                      <a:endParaRPr lang="en-US" sz="1300" dirty="0"/>
                    </a:p>
                  </a:txBody>
                  <a:tcPr anchor="ctr">
                    <a:solidFill>
                      <a:schemeClr val="accent2">
                        <a:lumMod val="20000"/>
                        <a:lumOff val="80000"/>
                      </a:schemeClr>
                    </a:solidFill>
                  </a:tcPr>
                </a:tc>
                <a:tc>
                  <a:txBody>
                    <a:bodyPr/>
                    <a:lstStyle/>
                    <a:p>
                      <a:pPr algn="ctr"/>
                      <a:r>
                        <a:rPr lang="en-US" sz="1300" dirty="0"/>
                        <a:t>2</a:t>
                      </a:r>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dirty="0"/>
                        <a:t>25.0%</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3328578774"/>
                  </a:ext>
                </a:extLst>
              </a:tr>
              <a:tr h="0">
                <a:tc>
                  <a:txBody>
                    <a:bodyPr/>
                    <a:lstStyle/>
                    <a:p>
                      <a:pPr lvl="0" algn="l"/>
                      <a:r>
                        <a:rPr lang="en-US" sz="1300" dirty="0"/>
                        <a:t>American Indian</a:t>
                      </a:r>
                    </a:p>
                  </a:txBody>
                  <a:tcPr anchor="ctr"/>
                </a:tc>
                <a:tc>
                  <a:txBody>
                    <a:bodyPr/>
                    <a:lstStyle/>
                    <a:p>
                      <a:pPr algn="ctr"/>
                      <a:r>
                        <a:rPr lang="en-US" sz="1300" dirty="0">
                          <a:solidFill>
                            <a:schemeClr val="tx1"/>
                          </a:solidFill>
                          <a:latin typeface="+mj-lt"/>
                        </a:rPr>
                        <a:t>2</a:t>
                      </a:r>
                      <a:r>
                        <a:rPr lang="en-US" sz="1300" b="0" i="0" u="none" strike="noStrike" kern="1200" dirty="0">
                          <a:solidFill>
                            <a:schemeClr val="tx1"/>
                          </a:solidFill>
                          <a:effectLst/>
                          <a:latin typeface="+mn-lt"/>
                          <a:ea typeface="+mn-ea"/>
                          <a:cs typeface="+mn-cs"/>
                        </a:rPr>
                        <a:t> / 2</a:t>
                      </a:r>
                      <a:endParaRPr lang="en-US" sz="1300" dirty="0">
                        <a:solidFill>
                          <a:schemeClr val="tx1"/>
                        </a:solidFill>
                        <a:latin typeface="+mj-lt"/>
                      </a:endParaRPr>
                    </a:p>
                  </a:txBody>
                  <a:tcPr anchor="ctr"/>
                </a:tc>
                <a:tc>
                  <a:txBody>
                    <a:bodyPr/>
                    <a:lstStyle/>
                    <a:p>
                      <a:pPr algn="ctr"/>
                      <a:r>
                        <a:rPr lang="en-US" sz="1300" dirty="0"/>
                        <a:t>78.5%</a:t>
                      </a:r>
                      <a:r>
                        <a:rPr lang="en-US" sz="1300" baseline="30000" dirty="0"/>
                        <a:t>^</a:t>
                      </a:r>
                      <a:endParaRPr lang="en-US" sz="1300" dirty="0"/>
                    </a:p>
                  </a:txBody>
                  <a:tcPr anchor="ctr"/>
                </a:tc>
                <a:tc>
                  <a:txBody>
                    <a:bodyPr/>
                    <a:lstStyle/>
                    <a:p>
                      <a:pPr algn="ctr"/>
                      <a:r>
                        <a:rPr lang="en-US" sz="1300" dirty="0"/>
                        <a:t>1</a:t>
                      </a:r>
                    </a:p>
                  </a:txBody>
                  <a:tcPr anchor="ctr"/>
                </a:tc>
                <a:tc>
                  <a:txBody>
                    <a:bodyPr/>
                    <a:lstStyle/>
                    <a:p>
                      <a:pPr algn="ctr"/>
                      <a:r>
                        <a:rPr lang="en-US" sz="1300" dirty="0"/>
                        <a:t>1</a:t>
                      </a:r>
                    </a:p>
                  </a:txBody>
                  <a:tcPr anchor="ctr"/>
                </a:tc>
                <a:tc>
                  <a:txBody>
                    <a:bodyPr/>
                    <a:lstStyle/>
                    <a:p>
                      <a:pPr algn="ctr"/>
                      <a:r>
                        <a:rPr lang="en-US" sz="1300" dirty="0"/>
                        <a:t>100%</a:t>
                      </a:r>
                      <a:r>
                        <a:rPr lang="en-US" sz="1300" baseline="30000" dirty="0"/>
                        <a:t>^</a:t>
                      </a:r>
                      <a:endParaRPr lang="en-US" sz="1300" dirty="0"/>
                    </a:p>
                  </a:txBody>
                  <a:tcPr anchor="ctr"/>
                </a:tc>
                <a:tc>
                  <a:txBody>
                    <a:bodyPr/>
                    <a:lstStyle/>
                    <a:p>
                      <a:pPr algn="ctr"/>
                      <a:r>
                        <a:rPr lang="en-US" sz="1300" dirty="0">
                          <a:solidFill>
                            <a:schemeClr val="tx1"/>
                          </a:solidFill>
                          <a:latin typeface="+mj-lt"/>
                        </a:rPr>
                        <a:t>1</a:t>
                      </a:r>
                      <a:r>
                        <a:rPr lang="en-US" sz="1300" b="0" i="0" u="none" strike="noStrike" kern="1200" dirty="0">
                          <a:solidFill>
                            <a:schemeClr val="tx1"/>
                          </a:solidFill>
                          <a:effectLst/>
                          <a:latin typeface="+mn-lt"/>
                          <a:ea typeface="+mn-ea"/>
                          <a:cs typeface="+mn-cs"/>
                        </a:rPr>
                        <a:t> / 1</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t>80.0%</a:t>
                      </a:r>
                      <a:r>
                        <a:rPr lang="en-US" sz="1300" i="1" baseline="30000" dirty="0"/>
                        <a:t>^</a:t>
                      </a:r>
                      <a:endParaRPr lang="en-US" sz="1300" dirty="0"/>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dirty="0"/>
                        <a:t>.5</a:t>
                      </a:r>
                    </a:p>
                  </a:txBody>
                  <a:tcPr anchor="ctr">
                    <a:solidFill>
                      <a:schemeClr val="accent2">
                        <a:lumMod val="20000"/>
                        <a:lumOff val="80000"/>
                      </a:schemeClr>
                    </a:solidFill>
                  </a:tcPr>
                </a:tc>
                <a:tc>
                  <a:txBody>
                    <a:bodyPr/>
                    <a:lstStyle/>
                    <a:p>
                      <a:pPr algn="ctr"/>
                      <a:r>
                        <a:rPr lang="en-US" sz="1300" dirty="0"/>
                        <a:t>100%</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973972572"/>
                  </a:ext>
                </a:extLst>
              </a:tr>
              <a:tr h="0">
                <a:tc>
                  <a:txBody>
                    <a:bodyPr/>
                    <a:lstStyle/>
                    <a:p>
                      <a:pPr lvl="0" algn="l"/>
                      <a:r>
                        <a:rPr lang="en-US" sz="1300" dirty="0"/>
                        <a:t>White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22</a:t>
                      </a:r>
                      <a:r>
                        <a:rPr lang="en-US" sz="1300" b="0" i="0" u="none" strike="noStrike" kern="1200" dirty="0">
                          <a:solidFill>
                            <a:schemeClr val="tx1"/>
                          </a:solidFill>
                          <a:effectLst/>
                          <a:latin typeface="+mn-lt"/>
                          <a:ea typeface="+mn-ea"/>
                          <a:cs typeface="+mn-cs"/>
                        </a:rPr>
                        <a:t> / 24</a:t>
                      </a:r>
                      <a:endParaRPr lang="en-US" sz="1300" dirty="0">
                        <a:solidFill>
                          <a:schemeClr val="tx1"/>
                        </a:solidFill>
                        <a:latin typeface="+mj-lt"/>
                      </a:endParaRP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79.7%***</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12</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12</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fontAlgn="t"/>
                      <a:r>
                        <a:rPr lang="en-US" sz="1300" b="0" i="0" u="none" strike="noStrike" dirty="0">
                          <a:solidFill>
                            <a:schemeClr val="tx1"/>
                          </a:solidFill>
                          <a:effectLst/>
                          <a:latin typeface="+mj-lt"/>
                        </a:rPr>
                        <a:t>22</a:t>
                      </a:r>
                      <a:r>
                        <a:rPr lang="en-US" sz="1300" b="0" i="0" u="none" strike="noStrike" kern="1200" dirty="0">
                          <a:solidFill>
                            <a:schemeClr val="tx1"/>
                          </a:solidFill>
                          <a:effectLst/>
                          <a:latin typeface="+mn-lt"/>
                          <a:ea typeface="+mn-ea"/>
                          <a:cs typeface="+mn-cs"/>
                        </a:rPr>
                        <a:t> / 22</a:t>
                      </a:r>
                      <a:endParaRPr lang="en-US" sz="1300" b="0" i="0" u="none" strike="noStrike" dirty="0">
                        <a:solidFill>
                          <a:schemeClr val="tx1"/>
                        </a:solidFill>
                        <a:effectLst/>
                        <a:latin typeface="+mj-lt"/>
                      </a:endParaRPr>
                    </a:p>
                  </a:txBody>
                  <a:tcPr marL="9525" marR="9525" marT="9525" marB="0"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56.7%***</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11</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8.5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77.3%</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67893550"/>
                  </a:ext>
                </a:extLst>
              </a:tr>
              <a:tr h="0">
                <a:tc>
                  <a:txBody>
                    <a:bodyPr/>
                    <a:lstStyle/>
                    <a:p>
                      <a:pPr algn="l"/>
                      <a:r>
                        <a:rPr lang="en-US" sz="1300" dirty="0"/>
                        <a:t>Male</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132</a:t>
                      </a:r>
                      <a:r>
                        <a:rPr lang="en-US" sz="1300" b="0" i="0" u="none" strike="noStrike" kern="1200" dirty="0">
                          <a:solidFill>
                            <a:schemeClr val="tx1"/>
                          </a:solidFill>
                          <a:effectLst/>
                          <a:latin typeface="+mn-lt"/>
                          <a:ea typeface="+mn-ea"/>
                          <a:cs typeface="+mn-cs"/>
                        </a:rPr>
                        <a:t> / 137</a:t>
                      </a:r>
                      <a:endParaRPr lang="en-US" sz="1300" dirty="0"/>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79.1%***</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68.5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68.5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132</a:t>
                      </a:r>
                      <a:r>
                        <a:rPr lang="en-US" sz="1300" b="0" i="0" u="none" strike="noStrike" kern="1200" dirty="0">
                          <a:solidFill>
                            <a:schemeClr val="tx1"/>
                          </a:solidFill>
                          <a:effectLst/>
                          <a:latin typeface="+mn-lt"/>
                          <a:ea typeface="+mn-ea"/>
                          <a:cs typeface="+mn-cs"/>
                        </a:rPr>
                        <a:t> / 173</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60.5%***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86.5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57</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65.9%*</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982306078"/>
                  </a:ext>
                </a:extLst>
              </a:tr>
              <a:tr h="0">
                <a:tc>
                  <a:txBody>
                    <a:bodyPr/>
                    <a:lstStyle/>
                    <a:p>
                      <a:pPr algn="l"/>
                      <a:r>
                        <a:rPr lang="en-US" sz="1300" dirty="0"/>
                        <a:t>Female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83</a:t>
                      </a:r>
                      <a:r>
                        <a:rPr lang="en-US" sz="1300" b="0" i="0" u="none" strike="noStrike" kern="1200" dirty="0">
                          <a:solidFill>
                            <a:schemeClr val="tx1"/>
                          </a:solidFill>
                          <a:effectLst/>
                          <a:latin typeface="+mn-lt"/>
                          <a:ea typeface="+mn-ea"/>
                          <a:cs typeface="+mn-cs"/>
                        </a:rPr>
                        <a:t> / 85</a:t>
                      </a:r>
                      <a:endParaRPr lang="en-US" sz="1300" dirty="0"/>
                    </a:p>
                  </a:txBody>
                  <a:tcPr anchor="ctr">
                    <a:lnB w="12700" cap="flat" cmpd="sng" algn="ctr">
                      <a:solidFill>
                        <a:schemeClr val="accent4"/>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80.1%***</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42.5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42.5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83</a:t>
                      </a:r>
                      <a:r>
                        <a:rPr lang="en-US" sz="1300" b="0" i="0" u="none" strike="noStrike" kern="1200" dirty="0">
                          <a:solidFill>
                            <a:schemeClr val="tx1"/>
                          </a:solidFill>
                          <a:effectLst/>
                          <a:latin typeface="+mn-lt"/>
                          <a:ea typeface="+mn-ea"/>
                          <a:cs typeface="+mn-cs"/>
                        </a:rPr>
                        <a:t> / 109</a:t>
                      </a:r>
                      <a:endParaRPr lang="en-US" sz="1300" dirty="0"/>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65.6%***</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54.5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42.5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78.0%</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06773797"/>
                  </a:ext>
                </a:extLst>
              </a:tr>
              <a:tr h="0">
                <a:tc>
                  <a:txBody>
                    <a:bodyPr/>
                    <a:lstStyle/>
                    <a:p>
                      <a:pPr algn="l"/>
                      <a:r>
                        <a:rPr lang="en-US" sz="1300" dirty="0"/>
                        <a:t>LEP</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16</a:t>
                      </a:r>
                      <a:r>
                        <a:rPr lang="en-US" sz="1300" b="0" i="0" u="none" strike="noStrike" kern="1200" dirty="0">
                          <a:solidFill>
                            <a:schemeClr val="tx1"/>
                          </a:solidFill>
                          <a:effectLst/>
                          <a:latin typeface="+mn-lt"/>
                          <a:ea typeface="+mn-ea"/>
                          <a:cs typeface="+mn-cs"/>
                        </a:rPr>
                        <a:t> / 16</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78.1%*</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8</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8</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16</a:t>
                      </a:r>
                      <a:r>
                        <a:rPr lang="en-US" sz="1300" b="0" i="0" u="none" strike="noStrike" kern="1200" dirty="0">
                          <a:solidFill>
                            <a:schemeClr val="tx1"/>
                          </a:solidFill>
                          <a:effectLst/>
                          <a:latin typeface="+mn-lt"/>
                          <a:ea typeface="+mn-ea"/>
                          <a:cs typeface="+mn-cs"/>
                        </a:rPr>
                        <a:t> / 22</a:t>
                      </a:r>
                      <a:endParaRPr lang="en-US" sz="1300" dirty="0"/>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62.7%*</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11</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8.5</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77.3%</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83445652"/>
                  </a:ext>
                </a:extLst>
              </a:tr>
              <a:tr h="0">
                <a:tc>
                  <a:txBody>
                    <a:bodyPr/>
                    <a:lstStyle/>
                    <a:p>
                      <a:pPr algn="l"/>
                      <a:r>
                        <a:rPr lang="en-US" sz="1300" dirty="0"/>
                        <a:t>All Students</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215 / 222</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79.5%***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111.0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111.0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215 / 282</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62.4***</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141.0</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99.5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70.6%**</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1397249455"/>
                  </a:ext>
                </a:extLst>
              </a:tr>
            </a:tbl>
          </a:graphicData>
        </a:graphic>
      </p:graphicFrame>
      <p:sp>
        <p:nvSpPr>
          <p:cNvPr id="6" name="Subtitle 5"/>
          <p:cNvSpPr>
            <a:spLocks noGrp="1"/>
          </p:cNvSpPr>
          <p:nvPr>
            <p:ph type="subTitle" idx="10"/>
          </p:nvPr>
        </p:nvSpPr>
        <p:spPr/>
        <p:txBody>
          <a:bodyPr>
            <a:normAutofit fontScale="92500"/>
          </a:bodyPr>
          <a:lstStyle/>
          <a:p>
            <a:r>
              <a:rPr lang="en-US" dirty="0"/>
              <a:t>Credit attainment and course grade</a:t>
            </a:r>
          </a:p>
        </p:txBody>
      </p:sp>
      <p:sp>
        <p:nvSpPr>
          <p:cNvPr id="8" name="TextBox 7">
            <a:extLst>
              <a:ext uri="{FF2B5EF4-FFF2-40B4-BE49-F238E27FC236}">
                <a16:creationId xmlns:a16="http://schemas.microsoft.com/office/drawing/2014/main" id="{A67ABD62-B3A5-4406-A768-8DC27B3FCE67}"/>
              </a:ext>
            </a:extLst>
          </p:cNvPr>
          <p:cNvSpPr txBox="1"/>
          <p:nvPr/>
        </p:nvSpPr>
        <p:spPr>
          <a:xfrm>
            <a:off x="124166" y="6442380"/>
            <a:ext cx="11943668" cy="400110"/>
          </a:xfrm>
          <a:prstGeom prst="rect">
            <a:avLst/>
          </a:prstGeom>
          <a:noFill/>
        </p:spPr>
        <p:txBody>
          <a:bodyPr wrap="square" rtlCol="0">
            <a:spAutoFit/>
          </a:bodyPr>
          <a:lstStyle/>
          <a:p>
            <a:r>
              <a:rPr lang="en-US" sz="1000" i="1" dirty="0">
                <a:solidFill>
                  <a:schemeClr val="bg1"/>
                </a:solidFill>
              </a:rPr>
              <a:t>***p&lt;.001; **p&lt;.01; *p&lt;.05; </a:t>
            </a:r>
            <a:r>
              <a:rPr lang="en-US" sz="1000" i="1" baseline="30000" dirty="0">
                <a:solidFill>
                  <a:schemeClr val="bg1"/>
                </a:solidFill>
              </a:rPr>
              <a:t>+</a:t>
            </a:r>
            <a:r>
              <a:rPr lang="en-US" sz="1000" i="1" dirty="0">
                <a:solidFill>
                  <a:schemeClr val="bg1"/>
                </a:solidFill>
              </a:rPr>
              <a:t>p&lt;.10; </a:t>
            </a:r>
            <a:r>
              <a:rPr lang="en-US" sz="1000" i="1" baseline="30000" dirty="0">
                <a:solidFill>
                  <a:schemeClr val="bg1"/>
                </a:solidFill>
              </a:rPr>
              <a:t>^</a:t>
            </a:r>
            <a:r>
              <a:rPr lang="en-US" sz="1000" i="1" dirty="0">
                <a:solidFill>
                  <a:schemeClr val="bg1"/>
                </a:solidFill>
              </a:rPr>
              <a:t>sample size too small to compute a test statistic            </a:t>
            </a:r>
            <a:r>
              <a:rPr lang="en-US" sz="1000" i="1" baseline="30000" dirty="0" err="1">
                <a:solidFill>
                  <a:schemeClr val="bg1"/>
                </a:solidFill>
              </a:rPr>
              <a:t>a</a:t>
            </a:r>
            <a:r>
              <a:rPr lang="en-US" sz="1000" i="1" dirty="0" err="1">
                <a:solidFill>
                  <a:schemeClr val="bg1"/>
                </a:solidFill>
              </a:rPr>
              <a:t>A</a:t>
            </a:r>
            <a:r>
              <a:rPr lang="en-US" sz="1000" i="1" dirty="0">
                <a:solidFill>
                  <a:schemeClr val="bg1"/>
                </a:solidFill>
              </a:rPr>
              <a:t> t-test was performed to examine mean differences between treatment and control groups for average course grade.</a:t>
            </a:r>
            <a:endParaRPr lang="en-US" sz="1000" i="1" baseline="30000" dirty="0">
              <a:solidFill>
                <a:schemeClr val="bg1"/>
              </a:solidFill>
            </a:endParaRPr>
          </a:p>
          <a:p>
            <a:r>
              <a:rPr lang="en-US" sz="1000" i="1" baseline="30000" dirty="0" err="1">
                <a:solidFill>
                  <a:schemeClr val="bg1"/>
                </a:solidFill>
              </a:rPr>
              <a:t>b</a:t>
            </a:r>
            <a:r>
              <a:rPr lang="en-US" sz="1000" i="1" dirty="0" err="1">
                <a:solidFill>
                  <a:schemeClr val="bg1"/>
                </a:solidFill>
              </a:rPr>
              <a:t>A</a:t>
            </a:r>
            <a:r>
              <a:rPr lang="en-US" sz="1000" i="1" dirty="0">
                <a:solidFill>
                  <a:schemeClr val="bg1"/>
                </a:solidFill>
              </a:rPr>
              <a:t> chi-square test was performed to determine if the percentage of credits attained by the treatment group was statistically different than the percentage of credits attained by the control group.</a:t>
            </a:r>
          </a:p>
        </p:txBody>
      </p:sp>
      <p:sp>
        <p:nvSpPr>
          <p:cNvPr id="9" name="Rectangle 8">
            <a:extLst>
              <a:ext uri="{FF2B5EF4-FFF2-40B4-BE49-F238E27FC236}">
                <a16:creationId xmlns:a16="http://schemas.microsoft.com/office/drawing/2014/main" id="{BDE768F2-C54E-434F-8F60-9D96B4D785A9}"/>
              </a:ext>
            </a:extLst>
          </p:cNvPr>
          <p:cNvSpPr/>
          <p:nvPr/>
        </p:nvSpPr>
        <p:spPr>
          <a:xfrm>
            <a:off x="364392" y="5741029"/>
            <a:ext cx="11463215" cy="646331"/>
          </a:xfrm>
          <a:prstGeom prst="rect">
            <a:avLst/>
          </a:prstGeom>
        </p:spPr>
        <p:txBody>
          <a:bodyPr wrap="square">
            <a:spAutoFit/>
          </a:bodyPr>
          <a:lstStyle/>
          <a:p>
            <a:r>
              <a:rPr lang="en-US" dirty="0"/>
              <a:t>Regardless of demographic profile, students using Edgenuity for Biology credit recovery outperformed their peers who took the credit recovery course face-to-face. </a:t>
            </a:r>
          </a:p>
        </p:txBody>
      </p:sp>
    </p:spTree>
    <p:extLst>
      <p:ext uri="{BB962C8B-B14F-4D97-AF65-F5344CB8AC3E}">
        <p14:creationId xmlns:p14="http://schemas.microsoft.com/office/powerpoint/2010/main" val="3166159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248526" cy="615950"/>
          </a:xfrm>
        </p:spPr>
        <p:txBody>
          <a:bodyPr/>
          <a:lstStyle/>
          <a:p>
            <a:r>
              <a:rPr lang="en-US" dirty="0"/>
              <a:t>Cypress-Fairbanks ISD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32444971"/>
              </p:ext>
            </p:extLst>
          </p:nvPr>
        </p:nvGraphicFramePr>
        <p:xfrm>
          <a:off x="171593" y="1014693"/>
          <a:ext cx="11662673" cy="4572000"/>
        </p:xfrm>
        <a:graphic>
          <a:graphicData uri="http://schemas.openxmlformats.org/drawingml/2006/table">
            <a:tbl>
              <a:tblPr firstRow="1" lastRow="1" bandRow="1">
                <a:tableStyleId>{00A15C55-8517-42AA-B614-E9B94910E393}</a:tableStyleId>
              </a:tblPr>
              <a:tblGrid>
                <a:gridCol w="1288909">
                  <a:extLst>
                    <a:ext uri="{9D8B030D-6E8A-4147-A177-3AD203B41FA5}">
                      <a16:colId xmlns:a16="http://schemas.microsoft.com/office/drawing/2014/main" val="267665196"/>
                    </a:ext>
                  </a:extLst>
                </a:gridCol>
                <a:gridCol w="1188720">
                  <a:extLst>
                    <a:ext uri="{9D8B030D-6E8A-4147-A177-3AD203B41FA5}">
                      <a16:colId xmlns:a16="http://schemas.microsoft.com/office/drawing/2014/main" val="3349321636"/>
                    </a:ext>
                  </a:extLst>
                </a:gridCol>
                <a:gridCol w="914900">
                  <a:extLst>
                    <a:ext uri="{9D8B030D-6E8A-4147-A177-3AD203B41FA5}">
                      <a16:colId xmlns:a16="http://schemas.microsoft.com/office/drawing/2014/main" val="1144151013"/>
                    </a:ext>
                  </a:extLst>
                </a:gridCol>
                <a:gridCol w="1061454">
                  <a:extLst>
                    <a:ext uri="{9D8B030D-6E8A-4147-A177-3AD203B41FA5}">
                      <a16:colId xmlns:a16="http://schemas.microsoft.com/office/drawing/2014/main" val="2259723827"/>
                    </a:ext>
                  </a:extLst>
                </a:gridCol>
                <a:gridCol w="914900">
                  <a:extLst>
                    <a:ext uri="{9D8B030D-6E8A-4147-A177-3AD203B41FA5}">
                      <a16:colId xmlns:a16="http://schemas.microsoft.com/office/drawing/2014/main" val="3355834739"/>
                    </a:ext>
                  </a:extLst>
                </a:gridCol>
                <a:gridCol w="985636">
                  <a:extLst>
                    <a:ext uri="{9D8B030D-6E8A-4147-A177-3AD203B41FA5}">
                      <a16:colId xmlns:a16="http://schemas.microsoft.com/office/drawing/2014/main" val="2014215766"/>
                    </a:ext>
                  </a:extLst>
                </a:gridCol>
                <a:gridCol w="1188720">
                  <a:extLst>
                    <a:ext uri="{9D8B030D-6E8A-4147-A177-3AD203B41FA5}">
                      <a16:colId xmlns:a16="http://schemas.microsoft.com/office/drawing/2014/main" val="4081843431"/>
                    </a:ext>
                  </a:extLst>
                </a:gridCol>
                <a:gridCol w="998263">
                  <a:extLst>
                    <a:ext uri="{9D8B030D-6E8A-4147-A177-3AD203B41FA5}">
                      <a16:colId xmlns:a16="http://schemas.microsoft.com/office/drawing/2014/main" val="3677268011"/>
                    </a:ext>
                  </a:extLst>
                </a:gridCol>
                <a:gridCol w="1137272">
                  <a:extLst>
                    <a:ext uri="{9D8B030D-6E8A-4147-A177-3AD203B41FA5}">
                      <a16:colId xmlns:a16="http://schemas.microsoft.com/office/drawing/2014/main" val="2386107519"/>
                    </a:ext>
                  </a:extLst>
                </a:gridCol>
                <a:gridCol w="998263">
                  <a:extLst>
                    <a:ext uri="{9D8B030D-6E8A-4147-A177-3AD203B41FA5}">
                      <a16:colId xmlns:a16="http://schemas.microsoft.com/office/drawing/2014/main" val="76109419"/>
                    </a:ext>
                  </a:extLst>
                </a:gridCol>
                <a:gridCol w="985636">
                  <a:extLst>
                    <a:ext uri="{9D8B030D-6E8A-4147-A177-3AD203B41FA5}">
                      <a16:colId xmlns:a16="http://schemas.microsoft.com/office/drawing/2014/main" val="1149985526"/>
                    </a:ext>
                  </a:extLst>
                </a:gridCol>
              </a:tblGrid>
              <a:tr h="0">
                <a:tc rowSpan="2">
                  <a:txBody>
                    <a:bodyPr/>
                    <a:lstStyle/>
                    <a:p>
                      <a:pPr algn="ctr"/>
                      <a:r>
                        <a:rPr lang="en-US" sz="1300" dirty="0"/>
                        <a:t>Subject</a:t>
                      </a:r>
                    </a:p>
                  </a:txBody>
                  <a:tcPr anchor="b">
                    <a:lnB w="12700" cap="flat" cmpd="sng" algn="ctr">
                      <a:solidFill>
                        <a:schemeClr val="bg1"/>
                      </a:solidFill>
                      <a:prstDash val="solid"/>
                      <a:round/>
                      <a:headEnd type="none" w="med" len="med"/>
                      <a:tailEnd type="none" w="med" len="med"/>
                    </a:lnB>
                  </a:tcPr>
                </a:tc>
                <a:tc gridSpan="5">
                  <a:txBody>
                    <a:bodyPr/>
                    <a:lstStyle/>
                    <a:p>
                      <a:pPr algn="ctr"/>
                      <a:r>
                        <a:rPr lang="en-US" sz="1300" dirty="0"/>
                        <a:t>Treatment</a:t>
                      </a:r>
                    </a:p>
                  </a:txBody>
                  <a:tcPr>
                    <a:lnB w="12700" cap="flat" cmpd="sng" algn="ctr">
                      <a:solidFill>
                        <a:schemeClr val="bg1"/>
                      </a:solidFill>
                      <a:prstDash val="solid"/>
                      <a:round/>
                      <a:headEnd type="none" w="med" len="med"/>
                      <a:tailEnd type="none" w="med" len="med"/>
                    </a:lnB>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5">
                  <a:txBody>
                    <a:bodyPr/>
                    <a:lstStyle/>
                    <a:p>
                      <a:pPr algn="ctr"/>
                      <a:r>
                        <a:rPr lang="en-US" sz="1300" dirty="0"/>
                        <a:t>Control</a:t>
                      </a:r>
                    </a:p>
                  </a:txBody>
                  <a:tcPr>
                    <a:lnB w="12700" cap="flat" cmpd="sng" algn="ctr">
                      <a:solidFill>
                        <a:schemeClr val="bg1"/>
                      </a:solidFill>
                      <a:prstDash val="solid"/>
                      <a:round/>
                      <a:headEnd type="none" w="med" len="med"/>
                      <a:tailEnd type="none" w="med" len="med"/>
                    </a:lnB>
                    <a:solidFill>
                      <a:schemeClr val="accent2">
                        <a:lumMod val="75000"/>
                      </a:schemeClr>
                    </a:solidFill>
                  </a:tcPr>
                </a:tc>
                <a:tc hMerge="1">
                  <a:txBody>
                    <a:bodyPr/>
                    <a:lstStyle/>
                    <a:p>
                      <a:pPr algn="ctr"/>
                      <a:endParaRPr lang="en-US" sz="1600" dirty="0"/>
                    </a:p>
                  </a:txBody>
                  <a:tcPr>
                    <a:lnB w="12700" cap="flat" cmpd="sng" algn="ctr">
                      <a:solidFill>
                        <a:schemeClr val="bg1"/>
                      </a:solidFill>
                      <a:prstDash val="solid"/>
                      <a:round/>
                      <a:headEnd type="none" w="med" len="med"/>
                      <a:tailEnd type="none" w="med" len="med"/>
                    </a:lnB>
                  </a:tcPr>
                </a:tc>
                <a:tc hMerge="1">
                  <a:txBody>
                    <a:bodyPr/>
                    <a:lstStyle/>
                    <a:p>
                      <a:pPr algn="ctr"/>
                      <a:endParaRPr lang="en-US" dirty="0"/>
                    </a:p>
                  </a:txBody>
                  <a:tcPr>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17888028"/>
                  </a:ext>
                </a:extLst>
              </a:tr>
              <a:tr h="0">
                <a:tc vMerge="1">
                  <a:txBody>
                    <a:bodyPr/>
                    <a:lstStyle/>
                    <a:p>
                      <a:endParaRPr lang="en-US" dirty="0"/>
                    </a:p>
                  </a:txBody>
                  <a:tcPr/>
                </a:tc>
                <a:tc>
                  <a:txBody>
                    <a:bodyPr/>
                    <a:lstStyle/>
                    <a:p>
                      <a:pPr algn="ctr"/>
                      <a:r>
                        <a:rPr lang="en-US" sz="1300" dirty="0">
                          <a:solidFill>
                            <a:schemeClr val="bg1"/>
                          </a:solidFill>
                        </a:rPr>
                        <a:t># Students / Enrollments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err="1">
                          <a:solidFill>
                            <a:schemeClr val="bg1"/>
                          </a:solidFill>
                        </a:rPr>
                        <a:t>Avg</a:t>
                      </a:r>
                      <a:r>
                        <a:rPr lang="en-US" sz="1300" baseline="0" dirty="0">
                          <a:solidFill>
                            <a:schemeClr val="bg1"/>
                          </a:solidFill>
                        </a:rPr>
                        <a:t> </a:t>
                      </a:r>
                      <a:r>
                        <a:rPr lang="en-US" sz="1300" dirty="0">
                          <a:solidFill>
                            <a:schemeClr val="bg1"/>
                          </a:solidFill>
                        </a:rPr>
                        <a:t>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Total # Credits Attempted</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a:t>
                      </a:r>
                      <a:r>
                        <a:rPr lang="en-US" sz="1300" baseline="0" dirty="0">
                          <a:solidFill>
                            <a:schemeClr val="bg1"/>
                          </a:solidFill>
                        </a:rPr>
                        <a:t> Credits </a:t>
                      </a:r>
                      <a:r>
                        <a:rPr lang="en-US" sz="1300" baseline="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4"/>
                    </a:solidFill>
                  </a:tcPr>
                </a:tc>
                <a:tc>
                  <a:txBody>
                    <a:bodyPr/>
                    <a:lstStyle/>
                    <a:p>
                      <a:pPr algn="ctr"/>
                      <a:r>
                        <a:rPr lang="en-US" sz="1300" dirty="0">
                          <a:solidFill>
                            <a:schemeClr val="bg1"/>
                          </a:solidFill>
                        </a:rPr>
                        <a:t># Students / Enrollments</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err="1">
                          <a:solidFill>
                            <a:schemeClr val="bg1"/>
                          </a:solidFill>
                        </a:rPr>
                        <a:t>Avg</a:t>
                      </a:r>
                      <a:r>
                        <a:rPr lang="en-US" sz="1300" dirty="0">
                          <a:solidFill>
                            <a:schemeClr val="bg1"/>
                          </a:solidFill>
                        </a:rPr>
                        <a:t> Course </a:t>
                      </a:r>
                      <a:r>
                        <a:rPr lang="en-US" sz="1300" dirty="0" err="1">
                          <a:solidFill>
                            <a:schemeClr val="bg1"/>
                          </a:solidFill>
                        </a:rPr>
                        <a:t>Grade</a:t>
                      </a:r>
                      <a:r>
                        <a:rPr lang="en-US" sz="1300" baseline="30000" dirty="0" err="1">
                          <a:solidFill>
                            <a:schemeClr val="bg1"/>
                          </a:solidFill>
                        </a:rPr>
                        <a:t>a</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Total # Credits Attempted</a:t>
                      </a: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baseline="0" dirty="0">
                          <a:solidFill>
                            <a:schemeClr val="bg1"/>
                          </a:solidFill>
                        </a:rPr>
                        <a:t>Total # Credits Attained</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tc>
                  <a:txBody>
                    <a:bodyPr/>
                    <a:lstStyle/>
                    <a:p>
                      <a:pPr algn="ctr"/>
                      <a:r>
                        <a:rPr lang="en-US" sz="1300" dirty="0">
                          <a:solidFill>
                            <a:schemeClr val="bg1"/>
                          </a:solidFill>
                        </a:rPr>
                        <a:t>% Credits </a:t>
                      </a:r>
                      <a:r>
                        <a:rPr lang="en-US" sz="1300" dirty="0" err="1">
                          <a:solidFill>
                            <a:schemeClr val="bg1"/>
                          </a:solidFill>
                        </a:rPr>
                        <a:t>Attained</a:t>
                      </a:r>
                      <a:r>
                        <a:rPr lang="en-US" sz="1300" baseline="30000" dirty="0" err="1">
                          <a:solidFill>
                            <a:schemeClr val="bg1"/>
                          </a:solidFill>
                        </a:rPr>
                        <a:t>b</a:t>
                      </a:r>
                      <a:endParaRPr lang="en-US" sz="1300" dirty="0">
                        <a:solidFill>
                          <a:schemeClr val="bg1"/>
                        </a:solidFill>
                      </a:endParaRPr>
                    </a:p>
                  </a:txBody>
                  <a:tcPr>
                    <a:lnT w="12700" cap="flat" cmpd="sng" algn="ctr">
                      <a:solidFill>
                        <a:schemeClr val="bg1"/>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2349484293"/>
                  </a:ext>
                </a:extLst>
              </a:tr>
              <a:tr h="0">
                <a:tc>
                  <a:txBody>
                    <a:bodyPr/>
                    <a:lstStyle/>
                    <a:p>
                      <a:pPr algn="l"/>
                      <a:r>
                        <a:rPr lang="en-US" sz="1300" b="1" dirty="0"/>
                        <a:t>US History</a:t>
                      </a:r>
                    </a:p>
                    <a:p>
                      <a:pPr algn="l"/>
                      <a:r>
                        <a:rPr lang="en-US" sz="1300" b="1" dirty="0"/>
                        <a:t>2014-2018</a:t>
                      </a:r>
                    </a:p>
                  </a:txBody>
                  <a:tcPr anchor="ctr">
                    <a:lnT w="12700" cap="flat" cmpd="sng" algn="ctr">
                      <a:solidFill>
                        <a:schemeClr val="bg1"/>
                      </a:solidFill>
                      <a:prstDash val="solid"/>
                      <a:round/>
                      <a:headEnd type="none" w="med" len="med"/>
                      <a:tailEnd type="none" w="med" len="med"/>
                    </a:lnT>
                  </a:tcPr>
                </a:tc>
                <a:tc>
                  <a:txBody>
                    <a:bodyPr/>
                    <a:lstStyle/>
                    <a:p>
                      <a:pPr algn="ctr"/>
                      <a:r>
                        <a:rPr lang="en-US" sz="1300" dirty="0"/>
                        <a:t>304</a:t>
                      </a:r>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endParaRPr lang="en-US" sz="1300" dirty="0"/>
                    </a:p>
                  </a:txBody>
                  <a:tcPr anchor="ctr"/>
                </a:tc>
                <a:tc>
                  <a:txBody>
                    <a:bodyPr/>
                    <a:lstStyle/>
                    <a:p>
                      <a:pPr algn="ctr"/>
                      <a:r>
                        <a:rPr lang="en-US" sz="1300" dirty="0"/>
                        <a:t>304</a:t>
                      </a:r>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tc>
                  <a:txBody>
                    <a:bodyPr/>
                    <a:lstStyle/>
                    <a:p>
                      <a:pPr algn="ctr"/>
                      <a:endParaRPr lang="en-US" sz="1300" dirty="0"/>
                    </a:p>
                  </a:txBody>
                  <a:tcPr anchor="ctr">
                    <a:solidFill>
                      <a:schemeClr val="accent2">
                        <a:lumMod val="20000"/>
                        <a:lumOff val="80000"/>
                      </a:schemeClr>
                    </a:solidFill>
                  </a:tcPr>
                </a:tc>
                <a:extLst>
                  <a:ext uri="{0D108BD9-81ED-4DB2-BD59-A6C34878D82A}">
                    <a16:rowId xmlns:a16="http://schemas.microsoft.com/office/drawing/2014/main" val="225302216"/>
                  </a:ext>
                </a:extLst>
              </a:tr>
              <a:tr h="0">
                <a:tc>
                  <a:txBody>
                    <a:bodyPr/>
                    <a:lstStyle/>
                    <a:p>
                      <a:pPr lvl="0" algn="l"/>
                      <a:r>
                        <a:rPr lang="en-US" sz="1300" dirty="0"/>
                        <a:t>Asian</a:t>
                      </a:r>
                    </a:p>
                  </a:txBody>
                  <a:tcPr anchor="ctr"/>
                </a:tc>
                <a:tc>
                  <a:txBody>
                    <a:bodyPr/>
                    <a:lstStyle/>
                    <a:p>
                      <a:pPr algn="ctr" fontAlgn="t"/>
                      <a:r>
                        <a:rPr lang="en-US" sz="1300" b="0" i="0" u="none" strike="noStrike" dirty="0">
                          <a:solidFill>
                            <a:schemeClr val="tx1"/>
                          </a:solidFill>
                          <a:effectLst/>
                          <a:latin typeface="+mj-lt"/>
                        </a:rPr>
                        <a:t>7</a:t>
                      </a:r>
                      <a:r>
                        <a:rPr lang="en-US" sz="1300" b="0" i="0" u="none" strike="noStrike" kern="1200" dirty="0">
                          <a:solidFill>
                            <a:schemeClr val="tx1"/>
                          </a:solidFill>
                          <a:effectLst/>
                          <a:latin typeface="+mn-lt"/>
                          <a:ea typeface="+mn-ea"/>
                          <a:cs typeface="+mn-cs"/>
                        </a:rPr>
                        <a:t> / 7</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81.9</a:t>
                      </a:r>
                      <a:r>
                        <a:rPr lang="en-US" sz="1300" b="0" i="0" u="none" strike="noStrike" kern="1200" dirty="0">
                          <a:solidFill>
                            <a:schemeClr val="tx1"/>
                          </a:solidFill>
                          <a:effectLst/>
                          <a:latin typeface="+mn-lt"/>
                          <a:ea typeface="+mn-ea"/>
                          <a:cs typeface="+mn-cs"/>
                        </a:rPr>
                        <a:t>%</a:t>
                      </a:r>
                      <a:r>
                        <a:rPr lang="en-US" sz="1300" baseline="30000" dirty="0"/>
                        <a:t>^</a:t>
                      </a:r>
                      <a:endParaRPr lang="en-US" sz="1300" dirty="0"/>
                    </a:p>
                  </a:txBody>
                  <a:tcPr anchor="ctr"/>
                </a:tc>
                <a:tc>
                  <a:txBody>
                    <a:bodyPr/>
                    <a:lstStyle/>
                    <a:p>
                      <a:pPr algn="ctr"/>
                      <a:r>
                        <a:rPr lang="en-US" sz="1300" dirty="0"/>
                        <a:t>3.5</a:t>
                      </a:r>
                    </a:p>
                  </a:txBody>
                  <a:tcPr anchor="ctr"/>
                </a:tc>
                <a:tc>
                  <a:txBody>
                    <a:bodyPr/>
                    <a:lstStyle/>
                    <a:p>
                      <a:pPr algn="ctr"/>
                      <a:r>
                        <a:rPr lang="en-US" sz="1300" dirty="0"/>
                        <a:t>3.5</a:t>
                      </a:r>
                    </a:p>
                  </a:txBody>
                  <a:tcPr anchor="ctr"/>
                </a:tc>
                <a:tc>
                  <a:txBody>
                    <a:bodyPr/>
                    <a:lstStyle/>
                    <a:p>
                      <a:pPr algn="ctr"/>
                      <a:r>
                        <a:rPr lang="en-US" sz="1300" dirty="0"/>
                        <a:t>100%</a:t>
                      </a:r>
                      <a:r>
                        <a:rPr lang="en-US" sz="1300" baseline="30000" dirty="0"/>
                        <a:t>^</a:t>
                      </a:r>
                      <a:endParaRPr lang="en-US" sz="1300" dirty="0"/>
                    </a:p>
                  </a:txBody>
                  <a:tcPr anchor="ctr"/>
                </a:tc>
                <a:tc>
                  <a:txBody>
                    <a:bodyPr/>
                    <a:lstStyle/>
                    <a:p>
                      <a:pPr algn="ctr"/>
                      <a:r>
                        <a:rPr lang="en-US" sz="1300" dirty="0">
                          <a:solidFill>
                            <a:schemeClr val="tx1"/>
                          </a:solidFill>
                          <a:latin typeface="+mj-lt"/>
                        </a:rPr>
                        <a:t>6</a:t>
                      </a:r>
                      <a:r>
                        <a:rPr lang="en-US" sz="1300" b="0" i="0" u="none" strike="noStrike" kern="1200" dirty="0">
                          <a:solidFill>
                            <a:schemeClr val="tx1"/>
                          </a:solidFill>
                          <a:effectLst/>
                          <a:latin typeface="+mn-lt"/>
                          <a:ea typeface="+mn-ea"/>
                          <a:cs typeface="+mn-cs"/>
                        </a:rPr>
                        <a:t> / 9</a:t>
                      </a:r>
                      <a:endParaRPr lang="en-US" sz="1300" dirty="0">
                        <a:solidFill>
                          <a:schemeClr val="tx1"/>
                        </a:solidFill>
                        <a:latin typeface="+mj-lt"/>
                      </a:endParaRPr>
                    </a:p>
                  </a:txBody>
                  <a:tcPr anchor="ctr">
                    <a:solidFill>
                      <a:schemeClr val="accent2">
                        <a:lumMod val="20000"/>
                        <a:lumOff val="80000"/>
                      </a:schemeClr>
                    </a:solidFill>
                  </a:tcPr>
                </a:tc>
                <a:tc>
                  <a:txBody>
                    <a:bodyPr/>
                    <a:lstStyle/>
                    <a:p>
                      <a:pPr algn="ctr"/>
                      <a:r>
                        <a:rPr lang="en-US" sz="1300" dirty="0"/>
                        <a:t>64.8</a:t>
                      </a:r>
                      <a:r>
                        <a:rPr lang="en-US" sz="1300" b="0" i="0" u="none" strike="noStrike" kern="1200" dirty="0">
                          <a:solidFill>
                            <a:schemeClr val="tx1"/>
                          </a:solidFill>
                          <a:effectLst/>
                          <a:latin typeface="+mn-lt"/>
                          <a:ea typeface="+mn-ea"/>
                          <a:cs typeface="+mn-cs"/>
                        </a:rPr>
                        <a:t>%</a:t>
                      </a:r>
                      <a:r>
                        <a:rPr lang="en-US" sz="1300" baseline="30000" dirty="0"/>
                        <a:t>^</a:t>
                      </a:r>
                      <a:endParaRPr lang="en-US" sz="1300" dirty="0"/>
                    </a:p>
                  </a:txBody>
                  <a:tcPr anchor="ctr">
                    <a:solidFill>
                      <a:schemeClr val="accent2">
                        <a:lumMod val="20000"/>
                        <a:lumOff val="80000"/>
                      </a:schemeClr>
                    </a:solidFill>
                  </a:tcPr>
                </a:tc>
                <a:tc>
                  <a:txBody>
                    <a:bodyPr/>
                    <a:lstStyle/>
                    <a:p>
                      <a:pPr algn="ctr"/>
                      <a:r>
                        <a:rPr lang="en-US" sz="1300" dirty="0"/>
                        <a:t>4.5</a:t>
                      </a:r>
                    </a:p>
                  </a:txBody>
                  <a:tcPr anchor="ctr">
                    <a:solidFill>
                      <a:schemeClr val="accent2">
                        <a:lumMod val="20000"/>
                        <a:lumOff val="80000"/>
                      </a:schemeClr>
                    </a:solidFill>
                  </a:tcPr>
                </a:tc>
                <a:tc>
                  <a:txBody>
                    <a:bodyPr/>
                    <a:lstStyle/>
                    <a:p>
                      <a:pPr algn="ctr"/>
                      <a:r>
                        <a:rPr lang="en-US" sz="1300" dirty="0"/>
                        <a:t>4</a:t>
                      </a:r>
                    </a:p>
                  </a:txBody>
                  <a:tcPr anchor="ctr">
                    <a:solidFill>
                      <a:schemeClr val="accent2">
                        <a:lumMod val="20000"/>
                        <a:lumOff val="80000"/>
                      </a:schemeClr>
                    </a:solidFill>
                  </a:tcPr>
                </a:tc>
                <a:tc>
                  <a:txBody>
                    <a:bodyPr/>
                    <a:lstStyle/>
                    <a:p>
                      <a:pPr algn="ctr"/>
                      <a:r>
                        <a:rPr lang="en-US" sz="1300" dirty="0"/>
                        <a:t>88.9%</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1754592886"/>
                  </a:ext>
                </a:extLst>
              </a:tr>
              <a:tr h="0">
                <a:tc>
                  <a:txBody>
                    <a:bodyPr/>
                    <a:lstStyle/>
                    <a:p>
                      <a:pPr lvl="0" algn="l"/>
                      <a:r>
                        <a:rPr lang="en-US" sz="1300" dirty="0"/>
                        <a:t>Black</a:t>
                      </a:r>
                    </a:p>
                  </a:txBody>
                  <a:tcPr anchor="ctr"/>
                </a:tc>
                <a:tc>
                  <a:txBody>
                    <a:bodyPr/>
                    <a:lstStyle/>
                    <a:p>
                      <a:pPr algn="ctr" fontAlgn="t"/>
                      <a:r>
                        <a:rPr lang="en-US" sz="1300" b="0" i="0" u="none" strike="noStrike" dirty="0">
                          <a:solidFill>
                            <a:schemeClr val="tx1"/>
                          </a:solidFill>
                          <a:effectLst/>
                          <a:latin typeface="+mj-lt"/>
                        </a:rPr>
                        <a:t>71</a:t>
                      </a:r>
                      <a:r>
                        <a:rPr lang="en-US" sz="1300" b="0" i="0" u="none" strike="noStrike" kern="1200" dirty="0">
                          <a:solidFill>
                            <a:schemeClr val="tx1"/>
                          </a:solidFill>
                          <a:effectLst/>
                          <a:latin typeface="+mn-lt"/>
                          <a:ea typeface="+mn-ea"/>
                          <a:cs typeface="+mn-cs"/>
                        </a:rPr>
                        <a:t> / 74</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81.7</a:t>
                      </a:r>
                      <a:r>
                        <a:rPr lang="en-US" sz="1300" b="0" i="0" u="none" strike="noStrike" kern="1200" dirty="0">
                          <a:solidFill>
                            <a:schemeClr val="tx1"/>
                          </a:solidFill>
                          <a:effectLst/>
                          <a:latin typeface="+mn-lt"/>
                          <a:ea typeface="+mn-ea"/>
                          <a:cs typeface="+mn-cs"/>
                        </a:rPr>
                        <a:t>%</a:t>
                      </a:r>
                      <a:r>
                        <a:rPr lang="en-US" sz="1300" dirty="0"/>
                        <a:t>***</a:t>
                      </a:r>
                    </a:p>
                  </a:txBody>
                  <a:tcPr anchor="ctr"/>
                </a:tc>
                <a:tc>
                  <a:txBody>
                    <a:bodyPr/>
                    <a:lstStyle/>
                    <a:p>
                      <a:pPr algn="ctr"/>
                      <a:r>
                        <a:rPr lang="en-US" sz="1300" dirty="0"/>
                        <a:t>37</a:t>
                      </a:r>
                    </a:p>
                  </a:txBody>
                  <a:tcPr anchor="ctr"/>
                </a:tc>
                <a:tc>
                  <a:txBody>
                    <a:bodyPr/>
                    <a:lstStyle/>
                    <a:p>
                      <a:pPr algn="ctr"/>
                      <a:r>
                        <a:rPr lang="en-US" sz="1300" dirty="0"/>
                        <a:t>36.5</a:t>
                      </a:r>
                    </a:p>
                  </a:txBody>
                  <a:tcPr anchor="ctr"/>
                </a:tc>
                <a:tc>
                  <a:txBody>
                    <a:bodyPr/>
                    <a:lstStyle/>
                    <a:p>
                      <a:pPr algn="ctr"/>
                      <a:r>
                        <a:rPr lang="en-US" sz="1300" dirty="0"/>
                        <a:t>98.6%</a:t>
                      </a:r>
                    </a:p>
                  </a:txBody>
                  <a:tcPr anchor="ctr"/>
                </a:tc>
                <a:tc>
                  <a:txBody>
                    <a:bodyPr/>
                    <a:lstStyle/>
                    <a:p>
                      <a:pPr algn="ctr" fontAlgn="t"/>
                      <a:r>
                        <a:rPr lang="en-US" sz="1300" b="0" i="0" u="none" strike="noStrike" dirty="0">
                          <a:solidFill>
                            <a:schemeClr val="tx1"/>
                          </a:solidFill>
                          <a:effectLst/>
                          <a:latin typeface="+mj-lt"/>
                        </a:rPr>
                        <a:t>68</a:t>
                      </a:r>
                      <a:r>
                        <a:rPr lang="en-US" sz="1300" b="0" i="0" u="none" strike="noStrike" kern="1200" dirty="0">
                          <a:solidFill>
                            <a:schemeClr val="tx1"/>
                          </a:solidFill>
                          <a:effectLst/>
                          <a:latin typeface="+mn-lt"/>
                          <a:ea typeface="+mn-ea"/>
                          <a:cs typeface="+mn-cs"/>
                        </a:rPr>
                        <a:t> / 89</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65.3</a:t>
                      </a:r>
                      <a:r>
                        <a:rPr lang="en-US" sz="1300" b="0" i="0" u="none" strike="noStrike" kern="1200" dirty="0">
                          <a:solidFill>
                            <a:schemeClr val="tx1"/>
                          </a:solidFill>
                          <a:effectLst/>
                          <a:latin typeface="+mn-lt"/>
                          <a:ea typeface="+mn-ea"/>
                          <a:cs typeface="+mn-cs"/>
                        </a:rPr>
                        <a:t>%</a:t>
                      </a:r>
                      <a:r>
                        <a:rPr lang="en-US" sz="1300" dirty="0"/>
                        <a:t>***</a:t>
                      </a:r>
                    </a:p>
                  </a:txBody>
                  <a:tcPr anchor="ctr">
                    <a:solidFill>
                      <a:schemeClr val="accent2">
                        <a:lumMod val="20000"/>
                        <a:lumOff val="80000"/>
                      </a:schemeClr>
                    </a:solidFill>
                  </a:tcPr>
                </a:tc>
                <a:tc>
                  <a:txBody>
                    <a:bodyPr/>
                    <a:lstStyle/>
                    <a:p>
                      <a:pPr algn="ctr"/>
                      <a:r>
                        <a:rPr lang="en-US" sz="1300" dirty="0"/>
                        <a:t>44.5</a:t>
                      </a:r>
                    </a:p>
                  </a:txBody>
                  <a:tcPr anchor="ctr">
                    <a:solidFill>
                      <a:schemeClr val="accent2">
                        <a:lumMod val="20000"/>
                        <a:lumOff val="80000"/>
                      </a:schemeClr>
                    </a:solidFill>
                  </a:tcPr>
                </a:tc>
                <a:tc>
                  <a:txBody>
                    <a:bodyPr/>
                    <a:lstStyle/>
                    <a:p>
                      <a:pPr algn="ctr"/>
                      <a:r>
                        <a:rPr lang="en-US" sz="1300" dirty="0"/>
                        <a:t>34.5</a:t>
                      </a:r>
                    </a:p>
                  </a:txBody>
                  <a:tcPr anchor="ctr">
                    <a:solidFill>
                      <a:schemeClr val="accent2">
                        <a:lumMod val="20000"/>
                        <a:lumOff val="80000"/>
                      </a:schemeClr>
                    </a:solidFill>
                  </a:tcPr>
                </a:tc>
                <a:tc>
                  <a:txBody>
                    <a:bodyPr/>
                    <a:lstStyle/>
                    <a:p>
                      <a:pPr algn="ctr"/>
                      <a:r>
                        <a:rPr lang="en-US" sz="1300" dirty="0"/>
                        <a:t>77.5%</a:t>
                      </a:r>
                    </a:p>
                  </a:txBody>
                  <a:tcPr anchor="ctr">
                    <a:solidFill>
                      <a:schemeClr val="accent2">
                        <a:lumMod val="20000"/>
                        <a:lumOff val="80000"/>
                      </a:schemeClr>
                    </a:solidFill>
                  </a:tcPr>
                </a:tc>
                <a:extLst>
                  <a:ext uri="{0D108BD9-81ED-4DB2-BD59-A6C34878D82A}">
                    <a16:rowId xmlns:a16="http://schemas.microsoft.com/office/drawing/2014/main" val="1919046925"/>
                  </a:ext>
                </a:extLst>
              </a:tr>
              <a:tr h="0">
                <a:tc>
                  <a:txBody>
                    <a:bodyPr/>
                    <a:lstStyle/>
                    <a:p>
                      <a:pPr lvl="0" algn="l"/>
                      <a:r>
                        <a:rPr lang="en-US" sz="1300" dirty="0"/>
                        <a:t>Hispanic</a:t>
                      </a:r>
                    </a:p>
                  </a:txBody>
                  <a:tcPr anchor="ctr"/>
                </a:tc>
                <a:tc>
                  <a:txBody>
                    <a:bodyPr/>
                    <a:lstStyle/>
                    <a:p>
                      <a:pPr algn="ctr" fontAlgn="t"/>
                      <a:r>
                        <a:rPr lang="en-US" sz="1300" b="0" i="0" u="none" strike="noStrike" dirty="0">
                          <a:solidFill>
                            <a:schemeClr val="tx1"/>
                          </a:solidFill>
                          <a:effectLst/>
                          <a:latin typeface="+mj-lt"/>
                        </a:rPr>
                        <a:t>181</a:t>
                      </a:r>
                      <a:r>
                        <a:rPr lang="en-US" sz="1300" b="0" i="0" u="none" strike="noStrike" kern="1200" dirty="0">
                          <a:solidFill>
                            <a:schemeClr val="tx1"/>
                          </a:solidFill>
                          <a:effectLst/>
                          <a:latin typeface="+mn-lt"/>
                          <a:ea typeface="+mn-ea"/>
                          <a:cs typeface="+mn-cs"/>
                        </a:rPr>
                        <a:t> / 189</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82.0</a:t>
                      </a:r>
                      <a:r>
                        <a:rPr lang="en-US" sz="1300" b="0" i="0" u="none" strike="noStrike" kern="1200" dirty="0">
                          <a:solidFill>
                            <a:schemeClr val="tx1"/>
                          </a:solidFill>
                          <a:effectLst/>
                          <a:latin typeface="+mn-lt"/>
                          <a:ea typeface="+mn-ea"/>
                          <a:cs typeface="+mn-cs"/>
                        </a:rPr>
                        <a:t>%</a:t>
                      </a:r>
                      <a:r>
                        <a:rPr lang="en-US" sz="1300" dirty="0"/>
                        <a:t>***</a:t>
                      </a:r>
                    </a:p>
                  </a:txBody>
                  <a:tcPr anchor="ctr"/>
                </a:tc>
                <a:tc>
                  <a:txBody>
                    <a:bodyPr/>
                    <a:lstStyle/>
                    <a:p>
                      <a:pPr algn="ctr"/>
                      <a:r>
                        <a:rPr lang="en-US" sz="1300" dirty="0"/>
                        <a:t>94.5</a:t>
                      </a:r>
                    </a:p>
                  </a:txBody>
                  <a:tcPr anchor="ctr"/>
                </a:tc>
                <a:tc>
                  <a:txBody>
                    <a:bodyPr/>
                    <a:lstStyle/>
                    <a:p>
                      <a:pPr algn="ctr"/>
                      <a:r>
                        <a:rPr lang="en-US" sz="1300" dirty="0"/>
                        <a:t>94</a:t>
                      </a:r>
                    </a:p>
                  </a:txBody>
                  <a:tcPr anchor="ctr"/>
                </a:tc>
                <a:tc>
                  <a:txBody>
                    <a:bodyPr/>
                    <a:lstStyle/>
                    <a:p>
                      <a:pPr algn="ctr"/>
                      <a:r>
                        <a:rPr lang="en-US" sz="1300" dirty="0"/>
                        <a:t>99.5%</a:t>
                      </a:r>
                      <a:r>
                        <a:rPr lang="en-US" sz="1400" baseline="30000" dirty="0"/>
                        <a:t>+</a:t>
                      </a:r>
                      <a:endParaRPr lang="en-US" sz="1300" dirty="0"/>
                    </a:p>
                  </a:txBody>
                  <a:tcPr anchor="ctr"/>
                </a:tc>
                <a:tc>
                  <a:txBody>
                    <a:bodyPr/>
                    <a:lstStyle/>
                    <a:p>
                      <a:pPr algn="ctr" fontAlgn="t"/>
                      <a:r>
                        <a:rPr lang="en-US" sz="1300" b="0" i="0" u="none" strike="noStrike" dirty="0">
                          <a:solidFill>
                            <a:schemeClr val="tx1"/>
                          </a:solidFill>
                          <a:effectLst/>
                          <a:latin typeface="+mj-lt"/>
                        </a:rPr>
                        <a:t>188</a:t>
                      </a:r>
                      <a:r>
                        <a:rPr lang="en-US" sz="1300" b="0" i="0" u="none" strike="noStrike" kern="1200" dirty="0">
                          <a:solidFill>
                            <a:schemeClr val="tx1"/>
                          </a:solidFill>
                          <a:effectLst/>
                          <a:latin typeface="+mn-lt"/>
                          <a:ea typeface="+mn-ea"/>
                          <a:cs typeface="+mn-cs"/>
                        </a:rPr>
                        <a:t> / 251</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t>66.0</a:t>
                      </a:r>
                      <a:r>
                        <a:rPr lang="en-US" sz="1300" b="0" i="0" u="none" strike="noStrike" kern="1200" dirty="0">
                          <a:solidFill>
                            <a:schemeClr val="tx1"/>
                          </a:solidFill>
                          <a:effectLst/>
                          <a:latin typeface="+mn-lt"/>
                          <a:ea typeface="+mn-ea"/>
                          <a:cs typeface="+mn-cs"/>
                        </a:rPr>
                        <a:t>%</a:t>
                      </a:r>
                      <a:r>
                        <a:rPr lang="en-US" sz="1300" dirty="0"/>
                        <a:t>***</a:t>
                      </a:r>
                    </a:p>
                  </a:txBody>
                  <a:tcPr anchor="ctr">
                    <a:solidFill>
                      <a:schemeClr val="accent2">
                        <a:lumMod val="20000"/>
                        <a:lumOff val="80000"/>
                      </a:schemeClr>
                    </a:solidFill>
                  </a:tcPr>
                </a:tc>
                <a:tc>
                  <a:txBody>
                    <a:bodyPr/>
                    <a:lstStyle/>
                    <a:p>
                      <a:pPr algn="ctr"/>
                      <a:r>
                        <a:rPr lang="en-US" sz="1300" dirty="0"/>
                        <a:t>125.5</a:t>
                      </a:r>
                    </a:p>
                  </a:txBody>
                  <a:tcPr anchor="ctr">
                    <a:solidFill>
                      <a:schemeClr val="accent2">
                        <a:lumMod val="20000"/>
                        <a:lumOff val="80000"/>
                      </a:schemeClr>
                    </a:solidFill>
                  </a:tcPr>
                </a:tc>
                <a:tc>
                  <a:txBody>
                    <a:bodyPr/>
                    <a:lstStyle/>
                    <a:p>
                      <a:pPr algn="ctr"/>
                      <a:r>
                        <a:rPr lang="en-US" sz="1300" dirty="0"/>
                        <a:t>96</a:t>
                      </a:r>
                    </a:p>
                  </a:txBody>
                  <a:tcPr anchor="ctr">
                    <a:solidFill>
                      <a:schemeClr val="accent2">
                        <a:lumMod val="20000"/>
                        <a:lumOff val="80000"/>
                      </a:schemeClr>
                    </a:solidFill>
                  </a:tcPr>
                </a:tc>
                <a:tc>
                  <a:txBody>
                    <a:bodyPr/>
                    <a:lstStyle/>
                    <a:p>
                      <a:pPr algn="ctr"/>
                      <a:r>
                        <a:rPr lang="en-US" sz="1300" dirty="0"/>
                        <a:t>76.5%</a:t>
                      </a:r>
                      <a:r>
                        <a:rPr lang="en-US" sz="14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458354001"/>
                  </a:ext>
                </a:extLst>
              </a:tr>
              <a:tr h="0">
                <a:tc>
                  <a:txBody>
                    <a:bodyPr/>
                    <a:lstStyle/>
                    <a:p>
                      <a:pPr lvl="0" algn="l"/>
                      <a:r>
                        <a:rPr lang="en-US" sz="1300" dirty="0"/>
                        <a:t>Multi-Race</a:t>
                      </a:r>
                    </a:p>
                  </a:txBody>
                  <a:tcPr anchor="ctr"/>
                </a:tc>
                <a:tc>
                  <a:txBody>
                    <a:bodyPr/>
                    <a:lstStyle/>
                    <a:p>
                      <a:pPr algn="ctr" fontAlgn="t"/>
                      <a:r>
                        <a:rPr lang="en-US" sz="1300" b="0" i="0" u="none" strike="noStrike" dirty="0">
                          <a:solidFill>
                            <a:schemeClr val="tx1"/>
                          </a:solidFill>
                          <a:effectLst/>
                          <a:latin typeface="+mj-lt"/>
                        </a:rPr>
                        <a:t>4</a:t>
                      </a:r>
                      <a:r>
                        <a:rPr lang="en-US" sz="1300" b="0" i="0" u="none" strike="noStrike" kern="1200" dirty="0">
                          <a:solidFill>
                            <a:schemeClr val="tx1"/>
                          </a:solidFill>
                          <a:effectLst/>
                          <a:latin typeface="+mn-lt"/>
                          <a:ea typeface="+mn-ea"/>
                          <a:cs typeface="+mn-cs"/>
                        </a:rPr>
                        <a:t> / 5</a:t>
                      </a:r>
                      <a:endParaRPr lang="en-US" sz="1300" b="0" i="0" u="none" strike="noStrike" dirty="0">
                        <a:solidFill>
                          <a:schemeClr val="tx1"/>
                        </a:solidFill>
                        <a:effectLst/>
                        <a:latin typeface="+mj-lt"/>
                      </a:endParaRPr>
                    </a:p>
                  </a:txBody>
                  <a:tcPr marL="9525" marR="9525" marT="9525" marB="0" anchor="ctr"/>
                </a:tc>
                <a:tc>
                  <a:txBody>
                    <a:bodyPr/>
                    <a:lstStyle/>
                    <a:p>
                      <a:pPr algn="ctr"/>
                      <a:r>
                        <a:rPr lang="en-US" sz="1300" dirty="0"/>
                        <a:t>84.8</a:t>
                      </a:r>
                      <a:r>
                        <a:rPr lang="en-US" sz="1300" b="0" i="0" u="none" strike="noStrike" kern="1200" dirty="0">
                          <a:solidFill>
                            <a:schemeClr val="tx1"/>
                          </a:solidFill>
                          <a:effectLst/>
                          <a:latin typeface="+mn-lt"/>
                          <a:ea typeface="+mn-ea"/>
                          <a:cs typeface="+mn-cs"/>
                        </a:rPr>
                        <a:t>%</a:t>
                      </a:r>
                      <a:r>
                        <a:rPr lang="en-US" sz="1300" baseline="30000" dirty="0"/>
                        <a:t>^</a:t>
                      </a:r>
                      <a:endParaRPr lang="en-US" sz="1300" dirty="0"/>
                    </a:p>
                  </a:txBody>
                  <a:tcPr anchor="ctr"/>
                </a:tc>
                <a:tc>
                  <a:txBody>
                    <a:bodyPr/>
                    <a:lstStyle/>
                    <a:p>
                      <a:pPr algn="ctr"/>
                      <a:r>
                        <a:rPr lang="en-US" sz="1300" dirty="0"/>
                        <a:t>2.5</a:t>
                      </a:r>
                    </a:p>
                  </a:txBody>
                  <a:tcPr anchor="ctr"/>
                </a:tc>
                <a:tc>
                  <a:txBody>
                    <a:bodyPr/>
                    <a:lstStyle/>
                    <a:p>
                      <a:pPr algn="ctr"/>
                      <a:r>
                        <a:rPr lang="en-US" sz="1300" dirty="0"/>
                        <a:t>2.5</a:t>
                      </a:r>
                    </a:p>
                  </a:txBody>
                  <a:tcPr anchor="ctr"/>
                </a:tc>
                <a:tc>
                  <a:txBody>
                    <a:bodyPr/>
                    <a:lstStyle/>
                    <a:p>
                      <a:pPr algn="ctr"/>
                      <a:r>
                        <a:rPr lang="en-US" sz="1300" dirty="0"/>
                        <a:t>100%</a:t>
                      </a:r>
                      <a:r>
                        <a:rPr lang="en-US" sz="1300" baseline="30000" dirty="0"/>
                        <a:t>^</a:t>
                      </a:r>
                      <a:endParaRPr lang="en-US" sz="1300" dirty="0"/>
                    </a:p>
                  </a:txBody>
                  <a:tcPr anchor="ctr"/>
                </a:tc>
                <a:tc>
                  <a:txBody>
                    <a:bodyPr/>
                    <a:lstStyle/>
                    <a:p>
                      <a:pPr algn="ctr" fontAlgn="t"/>
                      <a:r>
                        <a:rPr lang="en-US" sz="1300" b="0" i="0" u="none" strike="noStrike" kern="1200" dirty="0">
                          <a:solidFill>
                            <a:schemeClr val="tx1"/>
                          </a:solidFill>
                          <a:effectLst/>
                          <a:latin typeface="+mj-lt"/>
                          <a:ea typeface="+mn-ea"/>
                          <a:cs typeface="+mn-cs"/>
                        </a:rPr>
                        <a:t>1</a:t>
                      </a:r>
                      <a:r>
                        <a:rPr lang="en-US" sz="1300" b="0" i="0" u="none" strike="noStrike" kern="1200" dirty="0">
                          <a:solidFill>
                            <a:schemeClr val="tx1"/>
                          </a:solidFill>
                          <a:effectLst/>
                          <a:latin typeface="+mn-lt"/>
                          <a:ea typeface="+mn-ea"/>
                          <a:cs typeface="+mn-cs"/>
                        </a:rPr>
                        <a:t> / 2</a:t>
                      </a:r>
                      <a:endParaRPr lang="en-US" sz="1300" b="0" i="0" u="none" strike="noStrike" dirty="0">
                        <a:solidFill>
                          <a:schemeClr val="tx1"/>
                        </a:solidFill>
                        <a:effectLst/>
                        <a:latin typeface="+mj-lt"/>
                      </a:endParaRPr>
                    </a:p>
                  </a:txBody>
                  <a:tcPr marL="9525" marR="9525" marT="9525" marB="0" anchor="ctr">
                    <a:solidFill>
                      <a:schemeClr val="accent2">
                        <a:lumMod val="20000"/>
                        <a:lumOff val="80000"/>
                      </a:schemeClr>
                    </a:solidFill>
                  </a:tcPr>
                </a:tc>
                <a:tc>
                  <a:txBody>
                    <a:bodyPr/>
                    <a:lstStyle/>
                    <a:p>
                      <a:pPr algn="ctr"/>
                      <a:r>
                        <a:rPr lang="en-US" sz="1300" dirty="0">
                          <a:solidFill>
                            <a:schemeClr val="tx1"/>
                          </a:solidFill>
                        </a:rPr>
                        <a:t>84.5</a:t>
                      </a:r>
                      <a:r>
                        <a:rPr lang="en-US" sz="1300" b="0" i="0" u="none" strike="noStrike" kern="1200" dirty="0">
                          <a:solidFill>
                            <a:schemeClr val="tx1"/>
                          </a:solidFill>
                          <a:effectLst/>
                          <a:latin typeface="+mn-lt"/>
                          <a:ea typeface="+mn-ea"/>
                          <a:cs typeface="+mn-cs"/>
                        </a:rPr>
                        <a:t>%</a:t>
                      </a:r>
                      <a:r>
                        <a:rPr lang="en-US" sz="1300" baseline="30000" dirty="0">
                          <a:solidFill>
                            <a:schemeClr val="tx1"/>
                          </a:solidFill>
                        </a:rPr>
                        <a:t>^</a:t>
                      </a:r>
                      <a:endParaRPr lang="en-US" sz="1300" dirty="0">
                        <a:solidFill>
                          <a:schemeClr val="tx1"/>
                        </a:solidFill>
                      </a:endParaRPr>
                    </a:p>
                  </a:txBody>
                  <a:tcPr anchor="ctr">
                    <a:solidFill>
                      <a:schemeClr val="accent2">
                        <a:lumMod val="20000"/>
                        <a:lumOff val="80000"/>
                      </a:schemeClr>
                    </a:solidFill>
                  </a:tcPr>
                </a:tc>
                <a:tc>
                  <a:txBody>
                    <a:bodyPr/>
                    <a:lstStyle/>
                    <a:p>
                      <a:pPr algn="ctr"/>
                      <a:r>
                        <a:rPr lang="en-US" sz="1300" dirty="0">
                          <a:solidFill>
                            <a:schemeClr val="tx1"/>
                          </a:solidFill>
                        </a:rPr>
                        <a:t>1</a:t>
                      </a:r>
                    </a:p>
                  </a:txBody>
                  <a:tcPr anchor="ctr">
                    <a:solidFill>
                      <a:schemeClr val="accent2">
                        <a:lumMod val="20000"/>
                        <a:lumOff val="80000"/>
                      </a:schemeClr>
                    </a:solidFill>
                  </a:tcPr>
                </a:tc>
                <a:tc>
                  <a:txBody>
                    <a:bodyPr/>
                    <a:lstStyle/>
                    <a:p>
                      <a:pPr algn="ctr"/>
                      <a:r>
                        <a:rPr lang="en-US" sz="1300" dirty="0">
                          <a:solidFill>
                            <a:schemeClr val="tx1"/>
                          </a:solidFill>
                        </a:rPr>
                        <a:t>1</a:t>
                      </a:r>
                    </a:p>
                  </a:txBody>
                  <a:tcPr anchor="ctr">
                    <a:solidFill>
                      <a:schemeClr val="accent2">
                        <a:lumMod val="20000"/>
                        <a:lumOff val="80000"/>
                      </a:schemeClr>
                    </a:solidFill>
                  </a:tcPr>
                </a:tc>
                <a:tc>
                  <a:txBody>
                    <a:bodyPr/>
                    <a:lstStyle/>
                    <a:p>
                      <a:pPr algn="ctr"/>
                      <a:r>
                        <a:rPr lang="en-US" sz="1300" dirty="0"/>
                        <a:t>100%</a:t>
                      </a:r>
                      <a:r>
                        <a:rPr lang="en-US" sz="1300" baseline="30000" dirty="0"/>
                        <a:t>^</a:t>
                      </a:r>
                      <a:endParaRPr lang="en-US" sz="1300" dirty="0"/>
                    </a:p>
                  </a:txBody>
                  <a:tcPr anchor="ctr">
                    <a:solidFill>
                      <a:schemeClr val="accent2">
                        <a:lumMod val="20000"/>
                        <a:lumOff val="80000"/>
                      </a:schemeClr>
                    </a:solidFill>
                  </a:tcPr>
                </a:tc>
                <a:extLst>
                  <a:ext uri="{0D108BD9-81ED-4DB2-BD59-A6C34878D82A}">
                    <a16:rowId xmlns:a16="http://schemas.microsoft.com/office/drawing/2014/main" val="3328578774"/>
                  </a:ext>
                </a:extLst>
              </a:tr>
              <a:tr h="0">
                <a:tc>
                  <a:txBody>
                    <a:bodyPr/>
                    <a:lstStyle/>
                    <a:p>
                      <a:pPr lvl="0" algn="l"/>
                      <a:r>
                        <a:rPr lang="en-US" sz="1300" dirty="0"/>
                        <a:t>American Indian</a:t>
                      </a:r>
                    </a:p>
                  </a:txBody>
                  <a:tcPr anchor="ctr"/>
                </a:tc>
                <a:tc>
                  <a:txBody>
                    <a:bodyPr/>
                    <a:lstStyle/>
                    <a:p>
                      <a:pPr algn="ctr"/>
                      <a:r>
                        <a:rPr lang="en-US" sz="1300" dirty="0">
                          <a:solidFill>
                            <a:schemeClr val="tx1"/>
                          </a:solidFill>
                          <a:latin typeface="+mj-lt"/>
                        </a:rPr>
                        <a:t>-</a:t>
                      </a:r>
                    </a:p>
                  </a:txBody>
                  <a:tcPr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algn="ctr"/>
                      <a:r>
                        <a:rPr lang="en-US" sz="1300" dirty="0"/>
                        <a:t>-</a:t>
                      </a:r>
                    </a:p>
                  </a:txBody>
                  <a:tcPr anchor="ctr"/>
                </a:tc>
                <a:tc>
                  <a:txBody>
                    <a:bodyPr/>
                    <a:lstStyle/>
                    <a:p>
                      <a:pPr algn="ctr"/>
                      <a:r>
                        <a:rPr lang="en-US" sz="1300" dirty="0">
                          <a:solidFill>
                            <a:schemeClr val="tx1"/>
                          </a:solidFill>
                          <a:latin typeface="+mj-lt"/>
                        </a:rPr>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tc>
                  <a:txBody>
                    <a:bodyPr/>
                    <a:lstStyle/>
                    <a:p>
                      <a:pPr algn="ctr"/>
                      <a:r>
                        <a:rPr lang="en-US" sz="1300" dirty="0"/>
                        <a:t>-</a:t>
                      </a:r>
                    </a:p>
                  </a:txBody>
                  <a:tcPr anchor="ctr">
                    <a:solidFill>
                      <a:schemeClr val="accent2">
                        <a:lumMod val="20000"/>
                        <a:lumOff val="80000"/>
                      </a:schemeClr>
                    </a:solidFill>
                  </a:tcPr>
                </a:tc>
                <a:extLst>
                  <a:ext uri="{0D108BD9-81ED-4DB2-BD59-A6C34878D82A}">
                    <a16:rowId xmlns:a16="http://schemas.microsoft.com/office/drawing/2014/main" val="1973972572"/>
                  </a:ext>
                </a:extLst>
              </a:tr>
              <a:tr h="0">
                <a:tc>
                  <a:txBody>
                    <a:bodyPr/>
                    <a:lstStyle/>
                    <a:p>
                      <a:pPr lvl="0" algn="l"/>
                      <a:r>
                        <a:rPr lang="en-US" sz="1300" dirty="0"/>
                        <a:t>White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solidFill>
                            <a:schemeClr val="tx1"/>
                          </a:solidFill>
                          <a:latin typeface="+mj-lt"/>
                        </a:rPr>
                        <a:t>40</a:t>
                      </a:r>
                      <a:r>
                        <a:rPr lang="en-US" sz="1300" b="0" i="0" u="none" strike="noStrike" kern="1200" dirty="0">
                          <a:solidFill>
                            <a:schemeClr val="tx1"/>
                          </a:solidFill>
                          <a:effectLst/>
                          <a:latin typeface="+mn-lt"/>
                          <a:ea typeface="+mn-ea"/>
                          <a:cs typeface="+mn-cs"/>
                        </a:rPr>
                        <a:t> / 42</a:t>
                      </a:r>
                      <a:endParaRPr lang="en-US" sz="1300" dirty="0">
                        <a:solidFill>
                          <a:schemeClr val="tx1"/>
                        </a:solidFill>
                        <a:latin typeface="+mj-lt"/>
                      </a:endParaRP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83.2</a:t>
                      </a:r>
                      <a:r>
                        <a:rPr lang="en-US" sz="1300" b="0" i="0" u="none" strike="noStrike" kern="1200" dirty="0">
                          <a:solidFill>
                            <a:schemeClr val="tx1"/>
                          </a:solidFill>
                          <a:effectLst/>
                          <a:latin typeface="+mn-lt"/>
                          <a:ea typeface="+mn-ea"/>
                          <a:cs typeface="+mn-cs"/>
                        </a:rPr>
                        <a:t>%</a:t>
                      </a:r>
                      <a:r>
                        <a:rPr lang="en-US" sz="1300" dirty="0"/>
                        <a:t>***</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21</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21</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100%</a:t>
                      </a:r>
                    </a:p>
                  </a:txBody>
                  <a:tcPr anchor="ctr">
                    <a:lnB w="12700" cap="flat" cmpd="sng" algn="ctr">
                      <a:solidFill>
                        <a:schemeClr val="accent4"/>
                      </a:solidFill>
                      <a:prstDash val="solid"/>
                      <a:round/>
                      <a:headEnd type="none" w="med" len="med"/>
                      <a:tailEnd type="none" w="med" len="med"/>
                    </a:lnB>
                  </a:tcPr>
                </a:tc>
                <a:tc>
                  <a:txBody>
                    <a:bodyPr/>
                    <a:lstStyle/>
                    <a:p>
                      <a:pPr algn="ctr" fontAlgn="t"/>
                      <a:r>
                        <a:rPr lang="en-US" sz="1300" b="0" i="0" u="none" strike="noStrike" dirty="0">
                          <a:solidFill>
                            <a:schemeClr val="tx1"/>
                          </a:solidFill>
                          <a:effectLst/>
                          <a:latin typeface="+mj-lt"/>
                        </a:rPr>
                        <a:t>40</a:t>
                      </a:r>
                      <a:r>
                        <a:rPr lang="en-US" sz="1300" b="0" i="0" u="none" strike="noStrike" kern="1200" dirty="0">
                          <a:solidFill>
                            <a:schemeClr val="tx1"/>
                          </a:solidFill>
                          <a:effectLst/>
                          <a:latin typeface="+mn-lt"/>
                          <a:ea typeface="+mn-ea"/>
                          <a:cs typeface="+mn-cs"/>
                        </a:rPr>
                        <a:t> / 55</a:t>
                      </a:r>
                      <a:endParaRPr lang="en-US" sz="1300" b="0" i="0" u="none" strike="noStrike" dirty="0">
                        <a:solidFill>
                          <a:schemeClr val="tx1"/>
                        </a:solidFill>
                        <a:effectLst/>
                        <a:latin typeface="+mj-lt"/>
                      </a:endParaRPr>
                    </a:p>
                  </a:txBody>
                  <a:tcPr marL="9525" marR="9525" marT="9525" marB="0"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70.0</a:t>
                      </a:r>
                      <a:r>
                        <a:rPr lang="en-US" sz="1300" b="0" i="0" u="none" strike="noStrike" kern="1200" dirty="0">
                          <a:solidFill>
                            <a:schemeClr val="tx1"/>
                          </a:solidFill>
                          <a:effectLst/>
                          <a:latin typeface="+mn-lt"/>
                          <a:ea typeface="+mn-ea"/>
                          <a:cs typeface="+mn-cs"/>
                        </a:rPr>
                        <a:t>%</a:t>
                      </a:r>
                      <a:r>
                        <a:rPr lang="en-US" sz="1300" dirty="0"/>
                        <a:t>***</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27.5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23</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83.6%</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67893550"/>
                  </a:ext>
                </a:extLst>
              </a:tr>
              <a:tr h="0">
                <a:tc>
                  <a:txBody>
                    <a:bodyPr/>
                    <a:lstStyle/>
                    <a:p>
                      <a:pPr algn="l"/>
                      <a:r>
                        <a:rPr lang="en-US" sz="1300" dirty="0"/>
                        <a:t>Male</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192</a:t>
                      </a:r>
                      <a:r>
                        <a:rPr lang="en-US" sz="1300" b="0" i="0" u="none" strike="noStrike" kern="1200" dirty="0">
                          <a:solidFill>
                            <a:schemeClr val="tx1"/>
                          </a:solidFill>
                          <a:effectLst/>
                          <a:latin typeface="+mn-lt"/>
                          <a:ea typeface="+mn-ea"/>
                          <a:cs typeface="+mn-cs"/>
                        </a:rPr>
                        <a:t> / 200</a:t>
                      </a:r>
                      <a:endParaRPr lang="en-US" sz="1300" dirty="0"/>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82.0%***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100</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99.5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99.5%*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192</a:t>
                      </a:r>
                      <a:r>
                        <a:rPr lang="en-US" sz="1300" b="0" i="0" u="none" strike="noStrike" kern="1200" dirty="0">
                          <a:solidFill>
                            <a:schemeClr val="tx1"/>
                          </a:solidFill>
                          <a:effectLst/>
                          <a:latin typeface="+mn-lt"/>
                          <a:ea typeface="+mn-ea"/>
                          <a:cs typeface="+mn-cs"/>
                        </a:rPr>
                        <a:t> / 255</a:t>
                      </a:r>
                      <a:endParaRPr lang="en-US" sz="1300" dirty="0"/>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63.6%***</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127.5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94.5</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tc>
                  <a:txBody>
                    <a:bodyPr/>
                    <a:lstStyle/>
                    <a:p>
                      <a:pPr algn="ctr"/>
                      <a:r>
                        <a:rPr lang="en-US" sz="1300" dirty="0"/>
                        <a:t>74.1%*</a:t>
                      </a:r>
                    </a:p>
                  </a:txBody>
                  <a:tcPr anchor="ctr">
                    <a:lnT w="12700" cap="flat" cmpd="sng" algn="ctr">
                      <a:solidFill>
                        <a:schemeClr val="accent4"/>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2982306078"/>
                  </a:ext>
                </a:extLst>
              </a:tr>
              <a:tr h="0">
                <a:tc>
                  <a:txBody>
                    <a:bodyPr/>
                    <a:lstStyle/>
                    <a:p>
                      <a:pPr algn="l"/>
                      <a:r>
                        <a:rPr lang="en-US" sz="1300" dirty="0"/>
                        <a:t>Female</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112</a:t>
                      </a:r>
                      <a:r>
                        <a:rPr lang="en-US" sz="1300" b="0" i="0" u="none" strike="noStrike" kern="1200" dirty="0">
                          <a:solidFill>
                            <a:schemeClr val="tx1"/>
                          </a:solidFill>
                          <a:effectLst/>
                          <a:latin typeface="+mn-lt"/>
                          <a:ea typeface="+mn-ea"/>
                          <a:cs typeface="+mn-cs"/>
                        </a:rPr>
                        <a:t> / 117</a:t>
                      </a:r>
                      <a:endParaRPr lang="en-US" sz="1300" dirty="0"/>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82.4%***</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58.5</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58</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99.1%</a:t>
                      </a:r>
                    </a:p>
                  </a:txBody>
                  <a:tcPr anchor="ctr">
                    <a:lnB w="12700" cap="flat" cmpd="sng" algn="ctr">
                      <a:solidFill>
                        <a:schemeClr val="accent4"/>
                      </a:solidFill>
                      <a:prstDash val="solid"/>
                      <a:round/>
                      <a:headEnd type="none" w="med" len="med"/>
                      <a:tailEnd type="none" w="med" len="med"/>
                    </a:lnB>
                  </a:tcPr>
                </a:tc>
                <a:tc>
                  <a:txBody>
                    <a:bodyPr/>
                    <a:lstStyle/>
                    <a:p>
                      <a:pPr algn="ctr"/>
                      <a:r>
                        <a:rPr lang="en-US" sz="1300" dirty="0"/>
                        <a:t>112</a:t>
                      </a:r>
                      <a:r>
                        <a:rPr lang="en-US" sz="1300" b="0" i="0" u="none" strike="noStrike" kern="1200" dirty="0">
                          <a:solidFill>
                            <a:schemeClr val="tx1"/>
                          </a:solidFill>
                          <a:effectLst/>
                          <a:latin typeface="+mn-lt"/>
                          <a:ea typeface="+mn-ea"/>
                          <a:cs typeface="+mn-cs"/>
                        </a:rPr>
                        <a:t> / 151</a:t>
                      </a:r>
                      <a:endParaRPr lang="en-US" sz="1300" dirty="0"/>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71.4%***</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75.5</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64</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84.8%</a:t>
                      </a:r>
                    </a:p>
                  </a:txBody>
                  <a:tcPr anchor="ctr">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06773797"/>
                  </a:ext>
                </a:extLst>
              </a:tr>
              <a:tr h="0">
                <a:tc>
                  <a:txBody>
                    <a:bodyPr/>
                    <a:lstStyle/>
                    <a:p>
                      <a:pPr algn="l"/>
                      <a:r>
                        <a:rPr lang="en-US" sz="1300" dirty="0"/>
                        <a:t>LEP</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solidFill>
                            <a:sysClr val="windowText" lastClr="000000"/>
                          </a:solidFill>
                        </a:rPr>
                        <a:t>27 / 66</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solidFill>
                            <a:sysClr val="windowText" lastClr="000000"/>
                          </a:solidFill>
                        </a:rPr>
                        <a:t>80.4%**</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solidFill>
                            <a:sysClr val="windowText" lastClr="000000"/>
                          </a:solidFill>
                        </a:rPr>
                        <a:t>33</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solidFill>
                            <a:sysClr val="windowText" lastClr="000000"/>
                          </a:solidFill>
                        </a:rPr>
                        <a:t>28</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solidFill>
                            <a:sysClr val="windowText" lastClr="000000"/>
                          </a:solidFill>
                        </a:rPr>
                        <a:t>84.8%</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ctr"/>
                      <a:r>
                        <a:rPr lang="en-US" sz="1300" dirty="0"/>
                        <a:t>27</a:t>
                      </a:r>
                      <a:r>
                        <a:rPr lang="en-US" sz="1300" baseline="0" dirty="0"/>
                        <a:t> / </a:t>
                      </a:r>
                      <a:r>
                        <a:rPr lang="en-US" sz="1300" dirty="0"/>
                        <a:t>38</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66.1%**</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19</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14</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tc>
                  <a:txBody>
                    <a:bodyPr/>
                    <a:lstStyle/>
                    <a:p>
                      <a:pPr algn="ctr"/>
                      <a:r>
                        <a:rPr lang="en-US" sz="1300" dirty="0"/>
                        <a:t>73.7%</a:t>
                      </a:r>
                    </a:p>
                  </a:txBody>
                  <a:tcPr anchor="ct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83445652"/>
                  </a:ext>
                </a:extLst>
              </a:tr>
              <a:tr h="0">
                <a:tc>
                  <a:txBody>
                    <a:bodyPr/>
                    <a:lstStyle/>
                    <a:p>
                      <a:pPr algn="l"/>
                      <a:r>
                        <a:rPr lang="en-US" sz="1300" dirty="0"/>
                        <a:t>All Students</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solidFill>
                            <a:schemeClr val="bg1"/>
                          </a:solidFill>
                        </a:rPr>
                        <a:t>304 / 317</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solidFill>
                            <a:schemeClr val="bg1"/>
                          </a:solidFill>
                        </a:rPr>
                        <a:t>82.2%***</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solidFill>
                            <a:schemeClr val="bg1"/>
                          </a:solidFill>
                        </a:rPr>
                        <a:t>158.5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solidFill>
                            <a:schemeClr val="bg1"/>
                          </a:solidFill>
                        </a:rPr>
                        <a:t>157.5</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solidFill>
                            <a:schemeClr val="bg1"/>
                          </a:solidFill>
                        </a:rPr>
                        <a:t>99.4%*</a:t>
                      </a:r>
                    </a:p>
                  </a:txBody>
                  <a:tcPr anchor="ctr">
                    <a:lnT w="12700" cap="flat" cmpd="sng" algn="ctr">
                      <a:solidFill>
                        <a:schemeClr val="accent4"/>
                      </a:solidFill>
                      <a:prstDash val="solid"/>
                      <a:round/>
                      <a:headEnd type="none" w="med" len="med"/>
                      <a:tailEnd type="none" w="med" len="med"/>
                    </a:lnT>
                  </a:tcPr>
                </a:tc>
                <a:tc>
                  <a:txBody>
                    <a:bodyPr/>
                    <a:lstStyle/>
                    <a:p>
                      <a:pPr algn="ctr"/>
                      <a:r>
                        <a:rPr lang="en-US" sz="1300" dirty="0"/>
                        <a:t>304 / 406</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66.5%***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203.0</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158.5</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tc>
                  <a:txBody>
                    <a:bodyPr/>
                    <a:lstStyle/>
                    <a:p>
                      <a:pPr algn="ctr"/>
                      <a:r>
                        <a:rPr lang="en-US" sz="1300" dirty="0"/>
                        <a:t>78.1%*</a:t>
                      </a:r>
                    </a:p>
                  </a:txBody>
                  <a:tcPr anchor="ctr">
                    <a:lnT w="12700" cap="flat" cmpd="sng" algn="ctr">
                      <a:solidFill>
                        <a:schemeClr val="accent4"/>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598871897"/>
                  </a:ext>
                </a:extLst>
              </a:tr>
            </a:tbl>
          </a:graphicData>
        </a:graphic>
      </p:graphicFrame>
      <p:sp>
        <p:nvSpPr>
          <p:cNvPr id="6" name="Subtitle 5"/>
          <p:cNvSpPr>
            <a:spLocks noGrp="1"/>
          </p:cNvSpPr>
          <p:nvPr>
            <p:ph type="subTitle" idx="10"/>
          </p:nvPr>
        </p:nvSpPr>
        <p:spPr/>
        <p:txBody>
          <a:bodyPr>
            <a:normAutofit fontScale="92500"/>
          </a:bodyPr>
          <a:lstStyle/>
          <a:p>
            <a:r>
              <a:rPr lang="en-US" dirty="0"/>
              <a:t>Credit attainment and course grade</a:t>
            </a:r>
          </a:p>
        </p:txBody>
      </p:sp>
      <p:sp>
        <p:nvSpPr>
          <p:cNvPr id="8" name="TextBox 7">
            <a:extLst>
              <a:ext uri="{FF2B5EF4-FFF2-40B4-BE49-F238E27FC236}">
                <a16:creationId xmlns:a16="http://schemas.microsoft.com/office/drawing/2014/main" id="{85F3240A-0C7E-452F-8FDB-9EEB7D481F44}"/>
              </a:ext>
            </a:extLst>
          </p:cNvPr>
          <p:cNvSpPr txBox="1"/>
          <p:nvPr/>
        </p:nvSpPr>
        <p:spPr>
          <a:xfrm>
            <a:off x="124166" y="6442380"/>
            <a:ext cx="11943668" cy="400110"/>
          </a:xfrm>
          <a:prstGeom prst="rect">
            <a:avLst/>
          </a:prstGeom>
          <a:noFill/>
        </p:spPr>
        <p:txBody>
          <a:bodyPr wrap="square" rtlCol="0">
            <a:spAutoFit/>
          </a:bodyPr>
          <a:lstStyle/>
          <a:p>
            <a:r>
              <a:rPr lang="en-US" sz="1000" i="1" dirty="0">
                <a:solidFill>
                  <a:schemeClr val="bg1"/>
                </a:solidFill>
              </a:rPr>
              <a:t>***p&lt;.001; **p&lt;.01; *p&lt;.05; </a:t>
            </a:r>
            <a:r>
              <a:rPr lang="en-US" sz="1000" i="1" baseline="30000" dirty="0">
                <a:solidFill>
                  <a:schemeClr val="bg1"/>
                </a:solidFill>
              </a:rPr>
              <a:t>+</a:t>
            </a:r>
            <a:r>
              <a:rPr lang="en-US" sz="1000" i="1" dirty="0">
                <a:solidFill>
                  <a:schemeClr val="bg1"/>
                </a:solidFill>
              </a:rPr>
              <a:t>p&lt;.10; </a:t>
            </a:r>
            <a:r>
              <a:rPr lang="en-US" sz="1000" i="1" baseline="30000" dirty="0">
                <a:solidFill>
                  <a:schemeClr val="bg1"/>
                </a:solidFill>
              </a:rPr>
              <a:t>^</a:t>
            </a:r>
            <a:r>
              <a:rPr lang="en-US" sz="1000" i="1" dirty="0">
                <a:solidFill>
                  <a:schemeClr val="bg1"/>
                </a:solidFill>
              </a:rPr>
              <a:t>sample size too small to compute a test statistic            </a:t>
            </a:r>
            <a:r>
              <a:rPr lang="en-US" sz="1000" i="1" baseline="30000" dirty="0" err="1">
                <a:solidFill>
                  <a:schemeClr val="bg1"/>
                </a:solidFill>
              </a:rPr>
              <a:t>a</a:t>
            </a:r>
            <a:r>
              <a:rPr lang="en-US" sz="1000" i="1" dirty="0" err="1">
                <a:solidFill>
                  <a:schemeClr val="bg1"/>
                </a:solidFill>
              </a:rPr>
              <a:t>A</a:t>
            </a:r>
            <a:r>
              <a:rPr lang="en-US" sz="1000" i="1" dirty="0">
                <a:solidFill>
                  <a:schemeClr val="bg1"/>
                </a:solidFill>
              </a:rPr>
              <a:t> t-test was performed to examine mean differences between treatment and control groups for average course grade.</a:t>
            </a:r>
            <a:endParaRPr lang="en-US" sz="1000" i="1" baseline="30000" dirty="0">
              <a:solidFill>
                <a:schemeClr val="bg1"/>
              </a:solidFill>
            </a:endParaRPr>
          </a:p>
          <a:p>
            <a:r>
              <a:rPr lang="en-US" sz="1000" i="1" baseline="30000" dirty="0" err="1">
                <a:solidFill>
                  <a:schemeClr val="bg1"/>
                </a:solidFill>
              </a:rPr>
              <a:t>b</a:t>
            </a:r>
            <a:r>
              <a:rPr lang="en-US" sz="1000" i="1" dirty="0" err="1">
                <a:solidFill>
                  <a:schemeClr val="bg1"/>
                </a:solidFill>
              </a:rPr>
              <a:t>A</a:t>
            </a:r>
            <a:r>
              <a:rPr lang="en-US" sz="1000" i="1" dirty="0">
                <a:solidFill>
                  <a:schemeClr val="bg1"/>
                </a:solidFill>
              </a:rPr>
              <a:t> chi-square test was performed to determine if the percentage of credits attained by the treatment group was statistically different than the percentage of credits attained by the control group.</a:t>
            </a:r>
          </a:p>
        </p:txBody>
      </p:sp>
      <p:sp>
        <p:nvSpPr>
          <p:cNvPr id="9" name="Rectangle 8">
            <a:extLst>
              <a:ext uri="{FF2B5EF4-FFF2-40B4-BE49-F238E27FC236}">
                <a16:creationId xmlns:a16="http://schemas.microsoft.com/office/drawing/2014/main" id="{0134B11A-A629-445D-9E18-F28F4BA55A8A}"/>
              </a:ext>
            </a:extLst>
          </p:cNvPr>
          <p:cNvSpPr/>
          <p:nvPr/>
        </p:nvSpPr>
        <p:spPr>
          <a:xfrm>
            <a:off x="364392" y="5741029"/>
            <a:ext cx="11463215" cy="646331"/>
          </a:xfrm>
          <a:prstGeom prst="rect">
            <a:avLst/>
          </a:prstGeom>
        </p:spPr>
        <p:txBody>
          <a:bodyPr wrap="square">
            <a:spAutoFit/>
          </a:bodyPr>
          <a:lstStyle/>
          <a:p>
            <a:r>
              <a:rPr lang="en-US" dirty="0"/>
              <a:t>Regardless of demographic profile, students using Edgenuity for US History credit recovery outperformed their peers who took the credit recovery course face-to-face. </a:t>
            </a:r>
          </a:p>
        </p:txBody>
      </p:sp>
    </p:spTree>
    <p:extLst>
      <p:ext uri="{BB962C8B-B14F-4D97-AF65-F5344CB8AC3E}">
        <p14:creationId xmlns:p14="http://schemas.microsoft.com/office/powerpoint/2010/main" val="1917674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6773884" cy="615950"/>
          </a:xfrm>
        </p:spPr>
        <p:txBody>
          <a:bodyPr/>
          <a:lstStyle/>
          <a:p>
            <a:r>
              <a:rPr lang="en-US" dirty="0"/>
              <a:t>Central Texas Public School District</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33945593"/>
              </p:ext>
            </p:extLst>
          </p:nvPr>
        </p:nvGraphicFramePr>
        <p:xfrm>
          <a:off x="838199" y="1733262"/>
          <a:ext cx="10515600" cy="3331228"/>
        </p:xfrm>
        <a:graphic>
          <a:graphicData uri="http://schemas.openxmlformats.org/drawingml/2006/chart">
            <c:chart xmlns:c="http://schemas.openxmlformats.org/drawingml/2006/chart" xmlns:r="http://schemas.openxmlformats.org/officeDocument/2006/relationships" r:id="rId2"/>
          </a:graphicData>
        </a:graphic>
      </p:graphicFrame>
      <p:sp>
        <p:nvSpPr>
          <p:cNvPr id="4" name="Subtitle 3"/>
          <p:cNvSpPr>
            <a:spLocks noGrp="1"/>
          </p:cNvSpPr>
          <p:nvPr>
            <p:ph type="subTitle" idx="10"/>
          </p:nvPr>
        </p:nvSpPr>
        <p:spPr>
          <a:xfrm>
            <a:off x="6200774" y="373063"/>
            <a:ext cx="5153026" cy="407988"/>
          </a:xfrm>
        </p:spPr>
        <p:txBody>
          <a:bodyPr>
            <a:normAutofit/>
          </a:bodyPr>
          <a:lstStyle/>
          <a:p>
            <a:r>
              <a:rPr lang="en-US" dirty="0"/>
              <a:t>TAKS Science &amp; Social Studies</a:t>
            </a:r>
          </a:p>
        </p:txBody>
      </p:sp>
      <p:sp>
        <p:nvSpPr>
          <p:cNvPr id="5" name="TextBox 4"/>
          <p:cNvSpPr txBox="1"/>
          <p:nvPr/>
        </p:nvSpPr>
        <p:spPr>
          <a:xfrm>
            <a:off x="838199" y="5298091"/>
            <a:ext cx="10515600" cy="923330"/>
          </a:xfrm>
          <a:prstGeom prst="rect">
            <a:avLst/>
          </a:prstGeom>
          <a:noFill/>
        </p:spPr>
        <p:txBody>
          <a:bodyPr wrap="square" rtlCol="0">
            <a:spAutoFit/>
          </a:bodyPr>
          <a:lstStyle/>
          <a:p>
            <a:r>
              <a:rPr lang="en-US" dirty="0"/>
              <a:t>During the 2010-2011 school year, the pass rate for Edgenuity English language learner students enrolled in a Central Texas public school district increased from 12% to 50% proficient on the TAKS Science assessment, along with a gain from 60% to 90% on the TAKS Social Studies assessment.</a:t>
            </a:r>
            <a:endParaRPr lang="en-US" sz="2000" dirty="0">
              <a:solidFill>
                <a:srgbClr val="6E7075"/>
              </a:solidFill>
            </a:endParaRPr>
          </a:p>
        </p:txBody>
      </p:sp>
      <p:sp>
        <p:nvSpPr>
          <p:cNvPr id="9" name="TextBox 8"/>
          <p:cNvSpPr txBox="1"/>
          <p:nvPr/>
        </p:nvSpPr>
        <p:spPr>
          <a:xfrm>
            <a:off x="838199" y="1025376"/>
            <a:ext cx="10515600" cy="707886"/>
          </a:xfrm>
          <a:prstGeom prst="rect">
            <a:avLst/>
          </a:prstGeom>
          <a:noFill/>
        </p:spPr>
        <p:txBody>
          <a:bodyPr wrap="square" rtlCol="0">
            <a:spAutoFit/>
          </a:bodyPr>
          <a:lstStyle/>
          <a:p>
            <a:r>
              <a:rPr lang="en-US" sz="2000" b="1" dirty="0">
                <a:solidFill>
                  <a:srgbClr val="6E7075"/>
                </a:solidFill>
              </a:rPr>
              <a:t>Central Texas Public School District</a:t>
            </a:r>
          </a:p>
          <a:p>
            <a:r>
              <a:rPr lang="en-US" sz="2000" b="1" dirty="0">
                <a:solidFill>
                  <a:srgbClr val="6E7075"/>
                </a:solidFill>
              </a:rPr>
              <a:t>TAKS Science and Social Studies Performance by Language Proficiency Status</a:t>
            </a:r>
          </a:p>
        </p:txBody>
      </p:sp>
    </p:spTree>
    <p:extLst>
      <p:ext uri="{BB962C8B-B14F-4D97-AF65-F5344CB8AC3E}">
        <p14:creationId xmlns:p14="http://schemas.microsoft.com/office/powerpoint/2010/main" val="3021412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6928263" cy="615950"/>
          </a:xfrm>
        </p:spPr>
        <p:txBody>
          <a:bodyPr/>
          <a:lstStyle/>
          <a:p>
            <a:r>
              <a:rPr lang="en-US" dirty="0"/>
              <a:t>Central Texas Public School District</a:t>
            </a:r>
          </a:p>
        </p:txBody>
      </p:sp>
      <p:sp>
        <p:nvSpPr>
          <p:cNvPr id="4" name="Subtitle 3"/>
          <p:cNvSpPr>
            <a:spLocks noGrp="1"/>
          </p:cNvSpPr>
          <p:nvPr>
            <p:ph type="subTitle" idx="10"/>
          </p:nvPr>
        </p:nvSpPr>
        <p:spPr>
          <a:xfrm>
            <a:off x="6200774" y="373063"/>
            <a:ext cx="5153026" cy="407988"/>
          </a:xfrm>
        </p:spPr>
        <p:txBody>
          <a:bodyPr>
            <a:normAutofit/>
          </a:bodyPr>
          <a:lstStyle/>
          <a:p>
            <a:r>
              <a:rPr lang="en-US" dirty="0"/>
              <a:t>TAKS Science &amp; Social Studies</a:t>
            </a:r>
          </a:p>
        </p:txBody>
      </p:sp>
      <p:sp>
        <p:nvSpPr>
          <p:cNvPr id="5" name="TextBox 4"/>
          <p:cNvSpPr txBox="1"/>
          <p:nvPr/>
        </p:nvSpPr>
        <p:spPr>
          <a:xfrm>
            <a:off x="838199" y="5240738"/>
            <a:ext cx="10515600" cy="1200329"/>
          </a:xfrm>
          <a:prstGeom prst="rect">
            <a:avLst/>
          </a:prstGeom>
          <a:noFill/>
        </p:spPr>
        <p:txBody>
          <a:bodyPr wrap="square" rtlCol="0">
            <a:spAutoFit/>
          </a:bodyPr>
          <a:lstStyle/>
          <a:p>
            <a:r>
              <a:rPr lang="en-US" dirty="0"/>
              <a:t>During the 2010-2011 school year, the pass rate for Edgenuity special education students enrolled in a Central Texas public school district evidenced a significant gain from 20% to 47% proficient on the TAKS Math assessment (p&lt;0.05), along with a gain from 61% to 74% on the TAKS Reading assessment. </a:t>
            </a:r>
            <a:endParaRPr lang="en-US" sz="2000" dirty="0">
              <a:solidFill>
                <a:srgbClr val="6E7075"/>
              </a:solidFill>
            </a:endParaRPr>
          </a:p>
        </p:txBody>
      </p:sp>
      <p:graphicFrame>
        <p:nvGraphicFramePr>
          <p:cNvPr id="6" name="Content Placeholder 7"/>
          <p:cNvGraphicFramePr>
            <a:graphicFrameLocks noGrp="1"/>
          </p:cNvGraphicFramePr>
          <p:nvPr>
            <p:ph idx="1"/>
            <p:extLst>
              <p:ext uri="{D42A27DB-BD31-4B8C-83A1-F6EECF244321}">
                <p14:modId xmlns:p14="http://schemas.microsoft.com/office/powerpoint/2010/main" val="3870401742"/>
              </p:ext>
            </p:extLst>
          </p:nvPr>
        </p:nvGraphicFramePr>
        <p:xfrm>
          <a:off x="838199" y="1760558"/>
          <a:ext cx="10515600" cy="33110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38199" y="1052672"/>
            <a:ext cx="10515600" cy="707886"/>
          </a:xfrm>
          <a:prstGeom prst="rect">
            <a:avLst/>
          </a:prstGeom>
          <a:noFill/>
        </p:spPr>
        <p:txBody>
          <a:bodyPr wrap="square" rtlCol="0">
            <a:spAutoFit/>
          </a:bodyPr>
          <a:lstStyle/>
          <a:p>
            <a:r>
              <a:rPr lang="en-US" sz="2000" b="1" dirty="0">
                <a:solidFill>
                  <a:srgbClr val="6E7075"/>
                </a:solidFill>
              </a:rPr>
              <a:t>Central Texas Public School District</a:t>
            </a:r>
          </a:p>
          <a:p>
            <a:r>
              <a:rPr lang="en-US" sz="2000" b="1" dirty="0">
                <a:solidFill>
                  <a:srgbClr val="6E7075"/>
                </a:solidFill>
              </a:rPr>
              <a:t>TAKS Science and Social Studies Performance by Language Proficiency Status</a:t>
            </a:r>
          </a:p>
        </p:txBody>
      </p:sp>
      <p:sp>
        <p:nvSpPr>
          <p:cNvPr id="8" name="TextBox 7"/>
          <p:cNvSpPr txBox="1"/>
          <p:nvPr/>
        </p:nvSpPr>
        <p:spPr>
          <a:xfrm>
            <a:off x="304800" y="6498564"/>
            <a:ext cx="11640457" cy="307777"/>
          </a:xfrm>
          <a:prstGeom prst="rect">
            <a:avLst/>
          </a:prstGeom>
          <a:noFill/>
        </p:spPr>
        <p:txBody>
          <a:bodyPr wrap="square" rtlCol="0">
            <a:spAutoFit/>
          </a:bodyPr>
          <a:lstStyle/>
          <a:p>
            <a:pPr algn="ctr"/>
            <a:r>
              <a:rPr lang="en-US" sz="1400" dirty="0">
                <a:solidFill>
                  <a:schemeClr val="bg1"/>
                </a:solidFill>
              </a:rPr>
              <a:t>Note: There were too few Special Education students taking the Science and Social Studies TAKS in 2010 and 2011 to analyze (n &lt; 10).</a:t>
            </a:r>
          </a:p>
        </p:txBody>
      </p:sp>
    </p:spTree>
    <p:extLst>
      <p:ext uri="{BB962C8B-B14F-4D97-AF65-F5344CB8AC3E}">
        <p14:creationId xmlns:p14="http://schemas.microsoft.com/office/powerpoint/2010/main" val="4270025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Windsor High School</a:t>
            </a:r>
          </a:p>
        </p:txBody>
      </p:sp>
      <p:sp>
        <p:nvSpPr>
          <p:cNvPr id="4" name="Subtitle 3"/>
          <p:cNvSpPr>
            <a:spLocks noGrp="1"/>
          </p:cNvSpPr>
          <p:nvPr>
            <p:ph type="subTitle" idx="10"/>
          </p:nvPr>
        </p:nvSpPr>
        <p:spPr>
          <a:xfrm>
            <a:off x="6200774" y="373063"/>
            <a:ext cx="5153026" cy="407988"/>
          </a:xfrm>
        </p:spPr>
        <p:txBody>
          <a:bodyPr>
            <a:normAutofit/>
          </a:bodyPr>
          <a:lstStyle/>
          <a:p>
            <a:r>
              <a:rPr lang="en-US" dirty="0"/>
              <a:t>Graduation Rates</a:t>
            </a:r>
          </a:p>
        </p:txBody>
      </p:sp>
      <p:sp>
        <p:nvSpPr>
          <p:cNvPr id="5" name="TextBox 4"/>
          <p:cNvSpPr txBox="1"/>
          <p:nvPr/>
        </p:nvSpPr>
        <p:spPr>
          <a:xfrm>
            <a:off x="838199" y="5071621"/>
            <a:ext cx="10515600" cy="1200329"/>
          </a:xfrm>
          <a:prstGeom prst="rect">
            <a:avLst/>
          </a:prstGeom>
          <a:noFill/>
        </p:spPr>
        <p:txBody>
          <a:bodyPr wrap="square" rtlCol="0">
            <a:spAutoFit/>
          </a:bodyPr>
          <a:lstStyle/>
          <a:p>
            <a:r>
              <a:rPr lang="en-US" dirty="0"/>
              <a:t>WHS implemented Edgenuity courses with special education and school-phobic students. Special education and school-phobic students use Edgenuity courses 5-10 hours a week as part of their foundational curriculum. After one year of implementing Edgenuity courses, the graduation rate of special education students in the program increased from 64 percent in 2014 to 86 percent in 2015</a:t>
            </a:r>
            <a:endParaRPr lang="en-US" sz="2000" dirty="0">
              <a:solidFill>
                <a:srgbClr val="6E7075"/>
              </a:solidFill>
            </a:endParaRPr>
          </a:p>
        </p:txBody>
      </p:sp>
      <p:graphicFrame>
        <p:nvGraphicFramePr>
          <p:cNvPr id="6" name="Content Placeholder 7"/>
          <p:cNvGraphicFramePr>
            <a:graphicFrameLocks noGrp="1"/>
          </p:cNvGraphicFramePr>
          <p:nvPr>
            <p:ph idx="1"/>
            <p:extLst>
              <p:ext uri="{D42A27DB-BD31-4B8C-83A1-F6EECF244321}">
                <p14:modId xmlns:p14="http://schemas.microsoft.com/office/powerpoint/2010/main" val="2652278261"/>
              </p:ext>
            </p:extLst>
          </p:nvPr>
        </p:nvGraphicFramePr>
        <p:xfrm>
          <a:off x="838199" y="1760558"/>
          <a:ext cx="10515600" cy="33110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38199" y="1052672"/>
            <a:ext cx="10515600" cy="707886"/>
          </a:xfrm>
          <a:prstGeom prst="rect">
            <a:avLst/>
          </a:prstGeom>
          <a:noFill/>
        </p:spPr>
        <p:txBody>
          <a:bodyPr wrap="square" rtlCol="0">
            <a:spAutoFit/>
          </a:bodyPr>
          <a:lstStyle/>
          <a:p>
            <a:r>
              <a:rPr lang="en-US" sz="2000" b="1" dirty="0">
                <a:solidFill>
                  <a:srgbClr val="6E7075"/>
                </a:solidFill>
              </a:rPr>
              <a:t>Windsor High School</a:t>
            </a:r>
          </a:p>
          <a:p>
            <a:r>
              <a:rPr lang="en-US" sz="2000" b="1" dirty="0">
                <a:solidFill>
                  <a:srgbClr val="6E7075"/>
                </a:solidFill>
              </a:rPr>
              <a:t>Special Education Graduation Rates</a:t>
            </a:r>
          </a:p>
        </p:txBody>
      </p:sp>
      <p:sp>
        <p:nvSpPr>
          <p:cNvPr id="8" name="TextBox 7"/>
          <p:cNvSpPr txBox="1"/>
          <p:nvPr/>
        </p:nvSpPr>
        <p:spPr>
          <a:xfrm>
            <a:off x="304800" y="6498564"/>
            <a:ext cx="11640457" cy="307777"/>
          </a:xfrm>
          <a:prstGeom prst="rect">
            <a:avLst/>
          </a:prstGeom>
          <a:noFill/>
        </p:spPr>
        <p:txBody>
          <a:bodyPr wrap="square" rtlCol="0">
            <a:spAutoFit/>
          </a:bodyPr>
          <a:lstStyle/>
          <a:p>
            <a:pPr algn="ctr"/>
            <a:r>
              <a:rPr lang="en-US" sz="1400" dirty="0">
                <a:solidFill>
                  <a:schemeClr val="bg1"/>
                </a:solidFill>
              </a:rPr>
              <a:t>Note: There were too few Special Education students taking the Science and Social Studies TAKS in 2010 and 2011 to analyze (n &lt; 10).</a:t>
            </a:r>
          </a:p>
        </p:txBody>
      </p:sp>
    </p:spTree>
    <p:extLst>
      <p:ext uri="{BB962C8B-B14F-4D97-AF65-F5344CB8AC3E}">
        <p14:creationId xmlns:p14="http://schemas.microsoft.com/office/powerpoint/2010/main" val="3253673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Vertus</a:t>
            </a:r>
            <a:r>
              <a:rPr lang="en-US" dirty="0"/>
              <a:t> Charter School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8937486"/>
              </p:ext>
            </p:extLst>
          </p:nvPr>
        </p:nvGraphicFramePr>
        <p:xfrm>
          <a:off x="838199" y="2090338"/>
          <a:ext cx="10515600" cy="2123440"/>
        </p:xfrm>
        <a:graphic>
          <a:graphicData uri="http://schemas.openxmlformats.org/drawingml/2006/table">
            <a:tbl>
              <a:tblPr firstRow="1" lastRow="1" bandRow="1">
                <a:tableStyleId>{00A15C55-8517-42AA-B614-E9B94910E393}</a:tableStyleId>
              </a:tblPr>
              <a:tblGrid>
                <a:gridCol w="2103120">
                  <a:extLst>
                    <a:ext uri="{9D8B030D-6E8A-4147-A177-3AD203B41FA5}">
                      <a16:colId xmlns:a16="http://schemas.microsoft.com/office/drawing/2014/main" val="1444449146"/>
                    </a:ext>
                  </a:extLst>
                </a:gridCol>
                <a:gridCol w="2103120">
                  <a:extLst>
                    <a:ext uri="{9D8B030D-6E8A-4147-A177-3AD203B41FA5}">
                      <a16:colId xmlns:a16="http://schemas.microsoft.com/office/drawing/2014/main" val="954439646"/>
                    </a:ext>
                  </a:extLst>
                </a:gridCol>
                <a:gridCol w="2103120">
                  <a:extLst>
                    <a:ext uri="{9D8B030D-6E8A-4147-A177-3AD203B41FA5}">
                      <a16:colId xmlns:a16="http://schemas.microsoft.com/office/drawing/2014/main" val="2706031028"/>
                    </a:ext>
                  </a:extLst>
                </a:gridCol>
                <a:gridCol w="2439501">
                  <a:extLst>
                    <a:ext uri="{9D8B030D-6E8A-4147-A177-3AD203B41FA5}">
                      <a16:colId xmlns:a16="http://schemas.microsoft.com/office/drawing/2014/main" val="148587560"/>
                    </a:ext>
                  </a:extLst>
                </a:gridCol>
                <a:gridCol w="1766739">
                  <a:extLst>
                    <a:ext uri="{9D8B030D-6E8A-4147-A177-3AD203B41FA5}">
                      <a16:colId xmlns:a16="http://schemas.microsoft.com/office/drawing/2014/main" val="3810020444"/>
                    </a:ext>
                  </a:extLst>
                </a:gridCol>
              </a:tblGrid>
              <a:tr h="370840">
                <a:tc>
                  <a:txBody>
                    <a:bodyPr/>
                    <a:lstStyle/>
                    <a:p>
                      <a:pPr algn="ctr"/>
                      <a:r>
                        <a:rPr lang="en-US" dirty="0"/>
                        <a:t>Ethnicity</a:t>
                      </a:r>
                    </a:p>
                  </a:txBody>
                  <a:tcPr/>
                </a:tc>
                <a:tc>
                  <a:txBody>
                    <a:bodyPr/>
                    <a:lstStyle/>
                    <a:p>
                      <a:pPr algn="ctr"/>
                      <a:r>
                        <a:rPr lang="en-US" dirty="0"/>
                        <a:t>Number of Students</a:t>
                      </a:r>
                    </a:p>
                  </a:txBody>
                  <a:tcPr/>
                </a:tc>
                <a:tc>
                  <a:txBody>
                    <a:bodyPr/>
                    <a:lstStyle/>
                    <a:p>
                      <a:pPr algn="ctr"/>
                      <a:r>
                        <a:rPr lang="en-US" dirty="0"/>
                        <a:t>MAP</a:t>
                      </a:r>
                      <a:r>
                        <a:rPr lang="en-US" baseline="0" dirty="0"/>
                        <a:t> Growth Fall 2014 RIT Score</a:t>
                      </a:r>
                      <a:endParaRPr lang="en-US" dirty="0"/>
                    </a:p>
                  </a:txBody>
                  <a:tcPr/>
                </a:tc>
                <a:tc>
                  <a:txBody>
                    <a:bodyPr/>
                    <a:lstStyle/>
                    <a:p>
                      <a:pPr algn="ctr"/>
                      <a:r>
                        <a:rPr lang="en-US" dirty="0"/>
                        <a:t>MAP Growth Spring</a:t>
                      </a:r>
                      <a:r>
                        <a:rPr lang="en-US" baseline="0" dirty="0"/>
                        <a:t> 2015 RIT Score</a:t>
                      </a:r>
                      <a:endParaRPr lang="en-US" dirty="0"/>
                    </a:p>
                  </a:txBody>
                  <a:tcPr/>
                </a:tc>
                <a:tc>
                  <a:txBody>
                    <a:bodyPr/>
                    <a:lstStyle/>
                    <a:p>
                      <a:pPr algn="ctr"/>
                      <a:r>
                        <a:rPr lang="en-US" dirty="0"/>
                        <a:t>RIT Gain</a:t>
                      </a:r>
                    </a:p>
                  </a:txBody>
                  <a:tcPr/>
                </a:tc>
                <a:extLst>
                  <a:ext uri="{0D108BD9-81ED-4DB2-BD59-A6C34878D82A}">
                    <a16:rowId xmlns:a16="http://schemas.microsoft.com/office/drawing/2014/main" val="244358874"/>
                  </a:ext>
                </a:extLst>
              </a:tr>
              <a:tr h="370840">
                <a:tc>
                  <a:txBody>
                    <a:bodyPr/>
                    <a:lstStyle/>
                    <a:p>
                      <a:r>
                        <a:rPr lang="en-US" dirty="0"/>
                        <a:t>Hispanic</a:t>
                      </a:r>
                    </a:p>
                  </a:txBody>
                  <a:tcPr/>
                </a:tc>
                <a:tc>
                  <a:txBody>
                    <a:bodyPr/>
                    <a:lstStyle/>
                    <a:p>
                      <a:pPr algn="ctr"/>
                      <a:r>
                        <a:rPr lang="en-US" dirty="0"/>
                        <a:t>9</a:t>
                      </a:r>
                    </a:p>
                  </a:txBody>
                  <a:tcPr/>
                </a:tc>
                <a:tc>
                  <a:txBody>
                    <a:bodyPr/>
                    <a:lstStyle/>
                    <a:p>
                      <a:pPr algn="ctr"/>
                      <a:r>
                        <a:rPr lang="en-US" dirty="0"/>
                        <a:t>209.7</a:t>
                      </a:r>
                    </a:p>
                  </a:txBody>
                  <a:tcPr/>
                </a:tc>
                <a:tc>
                  <a:txBody>
                    <a:bodyPr/>
                    <a:lstStyle/>
                    <a:p>
                      <a:pPr algn="ctr"/>
                      <a:r>
                        <a:rPr lang="en-US" dirty="0"/>
                        <a:t>213.2</a:t>
                      </a:r>
                    </a:p>
                  </a:txBody>
                  <a:tcPr/>
                </a:tc>
                <a:tc>
                  <a:txBody>
                    <a:bodyPr/>
                    <a:lstStyle/>
                    <a:p>
                      <a:pPr algn="ctr"/>
                      <a:r>
                        <a:rPr lang="en-US" dirty="0"/>
                        <a:t>3.5</a:t>
                      </a:r>
                    </a:p>
                  </a:txBody>
                  <a:tcPr/>
                </a:tc>
                <a:extLst>
                  <a:ext uri="{0D108BD9-81ED-4DB2-BD59-A6C34878D82A}">
                    <a16:rowId xmlns:a16="http://schemas.microsoft.com/office/drawing/2014/main" val="1397495934"/>
                  </a:ext>
                </a:extLst>
              </a:tr>
              <a:tr h="370840">
                <a:tc>
                  <a:txBody>
                    <a:bodyPr/>
                    <a:lstStyle/>
                    <a:p>
                      <a:r>
                        <a:rPr lang="en-US" dirty="0"/>
                        <a:t>African American</a:t>
                      </a:r>
                    </a:p>
                  </a:txBody>
                  <a:tcPr/>
                </a:tc>
                <a:tc>
                  <a:txBody>
                    <a:bodyPr/>
                    <a:lstStyle/>
                    <a:p>
                      <a:pPr algn="ctr"/>
                      <a:r>
                        <a:rPr lang="en-US" dirty="0"/>
                        <a:t>58</a:t>
                      </a:r>
                    </a:p>
                  </a:txBody>
                  <a:tcPr/>
                </a:tc>
                <a:tc>
                  <a:txBody>
                    <a:bodyPr/>
                    <a:lstStyle/>
                    <a:p>
                      <a:pPr algn="ctr"/>
                      <a:r>
                        <a:rPr lang="en-US" dirty="0"/>
                        <a:t>207.5</a:t>
                      </a:r>
                    </a:p>
                  </a:txBody>
                  <a:tcPr/>
                </a:tc>
                <a:tc>
                  <a:txBody>
                    <a:bodyPr/>
                    <a:lstStyle/>
                    <a:p>
                      <a:pPr algn="ctr"/>
                      <a:r>
                        <a:rPr lang="en-US" dirty="0"/>
                        <a:t>217.4</a:t>
                      </a:r>
                    </a:p>
                  </a:txBody>
                  <a:tcPr/>
                </a:tc>
                <a:tc>
                  <a:txBody>
                    <a:bodyPr/>
                    <a:lstStyle/>
                    <a:p>
                      <a:pPr algn="ctr"/>
                      <a:r>
                        <a:rPr lang="en-US" dirty="0"/>
                        <a:t>9.9*</a:t>
                      </a:r>
                    </a:p>
                  </a:txBody>
                  <a:tcPr/>
                </a:tc>
                <a:extLst>
                  <a:ext uri="{0D108BD9-81ED-4DB2-BD59-A6C34878D82A}">
                    <a16:rowId xmlns:a16="http://schemas.microsoft.com/office/drawing/2014/main" val="101663966"/>
                  </a:ext>
                </a:extLst>
              </a:tr>
              <a:tr h="370840">
                <a:tc>
                  <a:txBody>
                    <a:bodyPr/>
                    <a:lstStyle/>
                    <a:p>
                      <a:r>
                        <a:rPr lang="en-US" dirty="0"/>
                        <a:t>Caucasian</a:t>
                      </a:r>
                    </a:p>
                  </a:txBody>
                  <a:tcPr/>
                </a:tc>
                <a:tc>
                  <a:txBody>
                    <a:bodyPr/>
                    <a:lstStyle/>
                    <a:p>
                      <a:pPr algn="ctr"/>
                      <a:r>
                        <a:rPr lang="en-US" dirty="0"/>
                        <a:t>2</a:t>
                      </a:r>
                    </a:p>
                  </a:txBody>
                  <a:tcPr/>
                </a:tc>
                <a:tc>
                  <a:txBody>
                    <a:bodyPr/>
                    <a:lstStyle/>
                    <a:p>
                      <a:pPr algn="ctr"/>
                      <a:r>
                        <a:rPr lang="en-US" dirty="0"/>
                        <a:t>217.5</a:t>
                      </a:r>
                    </a:p>
                  </a:txBody>
                  <a:tcPr/>
                </a:tc>
                <a:tc>
                  <a:txBody>
                    <a:bodyPr/>
                    <a:lstStyle/>
                    <a:p>
                      <a:pPr algn="ctr"/>
                      <a:r>
                        <a:rPr lang="en-US" dirty="0"/>
                        <a:t>230.0</a:t>
                      </a:r>
                    </a:p>
                  </a:txBody>
                  <a:tcPr/>
                </a:tc>
                <a:tc>
                  <a:txBody>
                    <a:bodyPr/>
                    <a:lstStyle/>
                    <a:p>
                      <a:pPr algn="ctr"/>
                      <a:r>
                        <a:rPr lang="en-US" dirty="0"/>
                        <a:t>12.5</a:t>
                      </a:r>
                    </a:p>
                  </a:txBody>
                  <a:tcPr/>
                </a:tc>
                <a:extLst>
                  <a:ext uri="{0D108BD9-81ED-4DB2-BD59-A6C34878D82A}">
                    <a16:rowId xmlns:a16="http://schemas.microsoft.com/office/drawing/2014/main" val="1542387099"/>
                  </a:ext>
                </a:extLst>
              </a:tr>
              <a:tr h="370840">
                <a:tc>
                  <a:txBody>
                    <a:bodyPr/>
                    <a:lstStyle/>
                    <a:p>
                      <a:pPr algn="ctr"/>
                      <a:r>
                        <a:rPr lang="en-US" dirty="0"/>
                        <a:t>All Students</a:t>
                      </a:r>
                    </a:p>
                  </a:txBody>
                  <a:tcPr/>
                </a:tc>
                <a:tc>
                  <a:txBody>
                    <a:bodyPr/>
                    <a:lstStyle/>
                    <a:p>
                      <a:pPr algn="ctr"/>
                      <a:r>
                        <a:rPr lang="en-US" dirty="0"/>
                        <a:t>69</a:t>
                      </a:r>
                    </a:p>
                  </a:txBody>
                  <a:tcPr/>
                </a:tc>
                <a:tc>
                  <a:txBody>
                    <a:bodyPr/>
                    <a:lstStyle/>
                    <a:p>
                      <a:pPr algn="ctr"/>
                      <a:r>
                        <a:rPr lang="en-US" dirty="0"/>
                        <a:t>208.1</a:t>
                      </a:r>
                    </a:p>
                  </a:txBody>
                  <a:tcPr/>
                </a:tc>
                <a:tc>
                  <a:txBody>
                    <a:bodyPr/>
                    <a:lstStyle/>
                    <a:p>
                      <a:pPr algn="ctr"/>
                      <a:r>
                        <a:rPr lang="en-US" dirty="0"/>
                        <a:t>217.2</a:t>
                      </a:r>
                    </a:p>
                  </a:txBody>
                  <a:tcPr/>
                </a:tc>
                <a:tc>
                  <a:txBody>
                    <a:bodyPr/>
                    <a:lstStyle/>
                    <a:p>
                      <a:pPr algn="ctr"/>
                      <a:r>
                        <a:rPr lang="en-US" dirty="0"/>
                        <a:t>9.1</a:t>
                      </a:r>
                    </a:p>
                  </a:txBody>
                  <a:tcPr/>
                </a:tc>
                <a:extLst>
                  <a:ext uri="{0D108BD9-81ED-4DB2-BD59-A6C34878D82A}">
                    <a16:rowId xmlns:a16="http://schemas.microsoft.com/office/drawing/2014/main" val="649646566"/>
                  </a:ext>
                </a:extLst>
              </a:tr>
            </a:tbl>
          </a:graphicData>
        </a:graphic>
      </p:graphicFrame>
      <p:sp>
        <p:nvSpPr>
          <p:cNvPr id="4" name="Subtitle 3"/>
          <p:cNvSpPr>
            <a:spLocks noGrp="1"/>
          </p:cNvSpPr>
          <p:nvPr>
            <p:ph type="subTitle" idx="10"/>
          </p:nvPr>
        </p:nvSpPr>
        <p:spPr/>
        <p:txBody>
          <a:bodyPr/>
          <a:lstStyle/>
          <a:p>
            <a:r>
              <a:rPr lang="en-US" dirty="0"/>
              <a:t>MAP Growth Reading</a:t>
            </a:r>
          </a:p>
        </p:txBody>
      </p:sp>
      <p:sp>
        <p:nvSpPr>
          <p:cNvPr id="5" name="TextBox 4"/>
          <p:cNvSpPr txBox="1"/>
          <p:nvPr/>
        </p:nvSpPr>
        <p:spPr>
          <a:xfrm>
            <a:off x="838199" y="4681183"/>
            <a:ext cx="10515600" cy="1477328"/>
          </a:xfrm>
          <a:prstGeom prst="rect">
            <a:avLst/>
          </a:prstGeom>
          <a:noFill/>
        </p:spPr>
        <p:txBody>
          <a:bodyPr wrap="square" rtlCol="0">
            <a:spAutoFit/>
          </a:bodyPr>
          <a:lstStyle/>
          <a:p>
            <a:r>
              <a:rPr lang="en-US" dirty="0"/>
              <a:t>During the 2014-2015 school year, African American students demonstrate two years of growth in reading in just one year on the Northwest Evaluation Association Measures of Academic Progress</a:t>
            </a:r>
            <a:r>
              <a:rPr lang="en-US" baseline="30000" dirty="0"/>
              <a:t>®</a:t>
            </a:r>
            <a:r>
              <a:rPr lang="en-US" dirty="0"/>
              <a:t> (NWEA</a:t>
            </a:r>
            <a:r>
              <a:rPr lang="en-US" baseline="30000" dirty="0"/>
              <a:t>TM</a:t>
            </a:r>
            <a:r>
              <a:rPr lang="en-US" dirty="0"/>
              <a:t> MAP</a:t>
            </a:r>
            <a:r>
              <a:rPr lang="en-US" baseline="30000" dirty="0"/>
              <a:t>®</a:t>
            </a:r>
            <a:r>
              <a:rPr lang="en-US" dirty="0"/>
              <a:t>) Reading and Mathematics tests. African American, Caucasian, and Hispanic students improved their performance on the NWEA MAP Reading test from fall 2014 to spring 2015. Results were significant for African American students (p&lt;0.05).</a:t>
            </a:r>
            <a:endParaRPr lang="en-US" sz="2000" dirty="0">
              <a:solidFill>
                <a:srgbClr val="6E7075"/>
              </a:solidFill>
            </a:endParaRPr>
          </a:p>
        </p:txBody>
      </p:sp>
      <p:sp>
        <p:nvSpPr>
          <p:cNvPr id="7" name="TextBox 6"/>
          <p:cNvSpPr txBox="1"/>
          <p:nvPr/>
        </p:nvSpPr>
        <p:spPr>
          <a:xfrm>
            <a:off x="838199" y="1382452"/>
            <a:ext cx="10515600" cy="707886"/>
          </a:xfrm>
          <a:prstGeom prst="rect">
            <a:avLst/>
          </a:prstGeom>
          <a:noFill/>
        </p:spPr>
        <p:txBody>
          <a:bodyPr wrap="square" rtlCol="0">
            <a:spAutoFit/>
          </a:bodyPr>
          <a:lstStyle/>
          <a:p>
            <a:r>
              <a:rPr lang="en-US" sz="2000" b="1" dirty="0" err="1">
                <a:solidFill>
                  <a:srgbClr val="6E7075"/>
                </a:solidFill>
              </a:rPr>
              <a:t>Vertus</a:t>
            </a:r>
            <a:r>
              <a:rPr lang="en-US" sz="2000" b="1" dirty="0">
                <a:solidFill>
                  <a:srgbClr val="6E7075"/>
                </a:solidFill>
              </a:rPr>
              <a:t> Academy Edgenuity Students</a:t>
            </a:r>
          </a:p>
          <a:p>
            <a:r>
              <a:rPr lang="en-US" sz="2000" b="1" dirty="0">
                <a:solidFill>
                  <a:srgbClr val="6E7075"/>
                </a:solidFill>
              </a:rPr>
              <a:t>NWEA MAP Growth Reading Results by Ethnicity</a:t>
            </a:r>
          </a:p>
        </p:txBody>
      </p:sp>
      <p:sp>
        <p:nvSpPr>
          <p:cNvPr id="8" name="TextBox 7"/>
          <p:cNvSpPr txBox="1"/>
          <p:nvPr/>
        </p:nvSpPr>
        <p:spPr>
          <a:xfrm>
            <a:off x="9689910" y="4247825"/>
            <a:ext cx="1632184" cy="310527"/>
          </a:xfrm>
          <a:prstGeom prst="rect">
            <a:avLst/>
          </a:prstGeom>
          <a:noFill/>
        </p:spPr>
        <p:txBody>
          <a:bodyPr wrap="square" rtlCol="0">
            <a:spAutoFit/>
          </a:bodyPr>
          <a:lstStyle/>
          <a:p>
            <a:pPr algn="r"/>
            <a:r>
              <a:rPr lang="en-US" sz="1400" dirty="0">
                <a:solidFill>
                  <a:srgbClr val="6E7075"/>
                </a:solidFill>
              </a:rPr>
              <a:t>*p&lt;0.05</a:t>
            </a:r>
          </a:p>
        </p:txBody>
      </p:sp>
    </p:spTree>
    <p:extLst>
      <p:ext uri="{BB962C8B-B14F-4D97-AF65-F5344CB8AC3E}">
        <p14:creationId xmlns:p14="http://schemas.microsoft.com/office/powerpoint/2010/main" val="2458571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055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AA3B7-A520-4CD4-917F-F8C0695C44BC}"/>
              </a:ext>
            </a:extLst>
          </p:cNvPr>
          <p:cNvSpPr>
            <a:spLocks noGrp="1"/>
          </p:cNvSpPr>
          <p:nvPr>
            <p:ph type="title"/>
          </p:nvPr>
        </p:nvSpPr>
        <p:spPr/>
        <p:txBody>
          <a:bodyPr/>
          <a:lstStyle/>
          <a:p>
            <a:r>
              <a:rPr lang="en-US" dirty="0" err="1"/>
              <a:t>Vertus</a:t>
            </a:r>
            <a:r>
              <a:rPr lang="en-US" dirty="0"/>
              <a:t> Charter School</a:t>
            </a:r>
          </a:p>
        </p:txBody>
      </p:sp>
      <p:graphicFrame>
        <p:nvGraphicFramePr>
          <p:cNvPr id="5" name="Content Placeholder 4">
            <a:extLst>
              <a:ext uri="{FF2B5EF4-FFF2-40B4-BE49-F238E27FC236}">
                <a16:creationId xmlns:a16="http://schemas.microsoft.com/office/drawing/2014/main" id="{A56FAEA1-4FFC-4D10-848E-0189C5AC5C98}"/>
              </a:ext>
            </a:extLst>
          </p:cNvPr>
          <p:cNvGraphicFramePr>
            <a:graphicFrameLocks noGrp="1"/>
          </p:cNvGraphicFramePr>
          <p:nvPr>
            <p:ph idx="1"/>
            <p:extLst>
              <p:ext uri="{D42A27DB-BD31-4B8C-83A1-F6EECF244321}">
                <p14:modId xmlns:p14="http://schemas.microsoft.com/office/powerpoint/2010/main" val="2019075129"/>
              </p:ext>
            </p:extLst>
          </p:nvPr>
        </p:nvGraphicFramePr>
        <p:xfrm>
          <a:off x="163995" y="1177821"/>
          <a:ext cx="11864010" cy="4429760"/>
        </p:xfrm>
        <a:graphic>
          <a:graphicData uri="http://schemas.openxmlformats.org/drawingml/2006/table">
            <a:tbl>
              <a:tblPr firstRow="1" bandRow="1">
                <a:tableStyleId>{21E4AEA4-8DFA-4A89-87EB-49C32662AFE0}</a:tableStyleId>
              </a:tblPr>
              <a:tblGrid>
                <a:gridCol w="1188720">
                  <a:extLst>
                    <a:ext uri="{9D8B030D-6E8A-4147-A177-3AD203B41FA5}">
                      <a16:colId xmlns:a16="http://schemas.microsoft.com/office/drawing/2014/main" val="564929624"/>
                    </a:ext>
                  </a:extLst>
                </a:gridCol>
                <a:gridCol w="1213837">
                  <a:extLst>
                    <a:ext uri="{9D8B030D-6E8A-4147-A177-3AD203B41FA5}">
                      <a16:colId xmlns:a16="http://schemas.microsoft.com/office/drawing/2014/main" val="1422242571"/>
                    </a:ext>
                  </a:extLst>
                </a:gridCol>
                <a:gridCol w="785812">
                  <a:extLst>
                    <a:ext uri="{9D8B030D-6E8A-4147-A177-3AD203B41FA5}">
                      <a16:colId xmlns:a16="http://schemas.microsoft.com/office/drawing/2014/main" val="587683635"/>
                    </a:ext>
                  </a:extLst>
                </a:gridCol>
                <a:gridCol w="1000125">
                  <a:extLst>
                    <a:ext uri="{9D8B030D-6E8A-4147-A177-3AD203B41FA5}">
                      <a16:colId xmlns:a16="http://schemas.microsoft.com/office/drawing/2014/main" val="802023371"/>
                    </a:ext>
                  </a:extLst>
                </a:gridCol>
                <a:gridCol w="1042988">
                  <a:extLst>
                    <a:ext uri="{9D8B030D-6E8A-4147-A177-3AD203B41FA5}">
                      <a16:colId xmlns:a16="http://schemas.microsoft.com/office/drawing/2014/main" val="1418502062"/>
                    </a:ext>
                  </a:extLst>
                </a:gridCol>
                <a:gridCol w="928687">
                  <a:extLst>
                    <a:ext uri="{9D8B030D-6E8A-4147-A177-3AD203B41FA5}">
                      <a16:colId xmlns:a16="http://schemas.microsoft.com/office/drawing/2014/main" val="4246547220"/>
                    </a:ext>
                  </a:extLst>
                </a:gridCol>
                <a:gridCol w="1257300">
                  <a:extLst>
                    <a:ext uri="{9D8B030D-6E8A-4147-A177-3AD203B41FA5}">
                      <a16:colId xmlns:a16="http://schemas.microsoft.com/office/drawing/2014/main" val="3874268822"/>
                    </a:ext>
                  </a:extLst>
                </a:gridCol>
                <a:gridCol w="1057275">
                  <a:extLst>
                    <a:ext uri="{9D8B030D-6E8A-4147-A177-3AD203B41FA5}">
                      <a16:colId xmlns:a16="http://schemas.microsoft.com/office/drawing/2014/main" val="3206368817"/>
                    </a:ext>
                  </a:extLst>
                </a:gridCol>
                <a:gridCol w="1085850">
                  <a:extLst>
                    <a:ext uri="{9D8B030D-6E8A-4147-A177-3AD203B41FA5}">
                      <a16:colId xmlns:a16="http://schemas.microsoft.com/office/drawing/2014/main" val="1715254472"/>
                    </a:ext>
                  </a:extLst>
                </a:gridCol>
                <a:gridCol w="1235887">
                  <a:extLst>
                    <a:ext uri="{9D8B030D-6E8A-4147-A177-3AD203B41FA5}">
                      <a16:colId xmlns:a16="http://schemas.microsoft.com/office/drawing/2014/main" val="995422274"/>
                    </a:ext>
                  </a:extLst>
                </a:gridCol>
                <a:gridCol w="1067529">
                  <a:extLst>
                    <a:ext uri="{9D8B030D-6E8A-4147-A177-3AD203B41FA5}">
                      <a16:colId xmlns:a16="http://schemas.microsoft.com/office/drawing/2014/main" val="4057936319"/>
                    </a:ext>
                  </a:extLst>
                </a:gridCol>
              </a:tblGrid>
              <a:tr h="370840">
                <a:tc>
                  <a:txBody>
                    <a:bodyPr/>
                    <a:lstStyle/>
                    <a:p>
                      <a:r>
                        <a:rPr lang="en-US" dirty="0"/>
                        <a:t>Cohort / Ethnicity</a:t>
                      </a:r>
                    </a:p>
                  </a:txBody>
                  <a:tcPr/>
                </a:tc>
                <a:tc>
                  <a:txBody>
                    <a:bodyPr/>
                    <a:lstStyle/>
                    <a:p>
                      <a:pPr algn="ctr"/>
                      <a:r>
                        <a:rPr lang="en-US" dirty="0"/>
                        <a:t>First Year # of Students</a:t>
                      </a:r>
                    </a:p>
                  </a:txBody>
                  <a:tcPr/>
                </a:tc>
                <a:tc>
                  <a:txBody>
                    <a:bodyPr/>
                    <a:lstStyle/>
                    <a:p>
                      <a:pPr algn="ctr"/>
                      <a:r>
                        <a:rPr lang="en-US" dirty="0"/>
                        <a:t>First Fall NCE</a:t>
                      </a:r>
                    </a:p>
                  </a:txBody>
                  <a:tcPr/>
                </a:tc>
                <a:tc>
                  <a:txBody>
                    <a:bodyPr/>
                    <a:lstStyle/>
                    <a:p>
                      <a:pPr algn="ctr"/>
                      <a:r>
                        <a:rPr lang="en-US" dirty="0"/>
                        <a:t>First Spring NCE</a:t>
                      </a:r>
                    </a:p>
                  </a:txBody>
                  <a:tcPr/>
                </a:tc>
                <a:tc>
                  <a:txBody>
                    <a:bodyPr/>
                    <a:lstStyle/>
                    <a:p>
                      <a:pPr algn="ctr"/>
                      <a:r>
                        <a:rPr lang="en-US" dirty="0"/>
                        <a:t>First Year Growth</a:t>
                      </a:r>
                    </a:p>
                  </a:txBody>
                  <a:tcPr/>
                </a:tc>
                <a:tc>
                  <a:txBody>
                    <a:bodyPr/>
                    <a:lstStyle/>
                    <a:p>
                      <a:pPr algn="ctr"/>
                      <a:r>
                        <a:rPr lang="en-US" dirty="0"/>
                        <a:t>First Year </a:t>
                      </a:r>
                      <a:r>
                        <a:rPr lang="en-US" sz="1400" dirty="0"/>
                        <a:t>effect size</a:t>
                      </a:r>
                    </a:p>
                  </a:txBody>
                  <a:tcPr/>
                </a:tc>
                <a:tc>
                  <a:txBody>
                    <a:bodyPr/>
                    <a:lstStyle/>
                    <a:p>
                      <a:pPr algn="ctr"/>
                      <a:r>
                        <a:rPr lang="en-US" dirty="0"/>
                        <a:t>Second Year # of Students</a:t>
                      </a:r>
                    </a:p>
                  </a:txBody>
                  <a:tcPr/>
                </a:tc>
                <a:tc>
                  <a:txBody>
                    <a:bodyPr/>
                    <a:lstStyle/>
                    <a:p>
                      <a:pPr algn="ctr"/>
                      <a:r>
                        <a:rPr lang="en-US" dirty="0"/>
                        <a:t>Second Fall NCE</a:t>
                      </a:r>
                    </a:p>
                  </a:txBody>
                  <a:tcPr/>
                </a:tc>
                <a:tc>
                  <a:txBody>
                    <a:bodyPr/>
                    <a:lstStyle/>
                    <a:p>
                      <a:pPr algn="ctr"/>
                      <a:r>
                        <a:rPr lang="en-US" dirty="0"/>
                        <a:t>Second Spring NCE</a:t>
                      </a:r>
                    </a:p>
                  </a:txBody>
                  <a:tcPr/>
                </a:tc>
                <a:tc>
                  <a:txBody>
                    <a:bodyPr/>
                    <a:lstStyle/>
                    <a:p>
                      <a:pPr algn="ctr"/>
                      <a:r>
                        <a:rPr lang="en-US" dirty="0"/>
                        <a:t>Second Year Growth</a:t>
                      </a:r>
                    </a:p>
                  </a:txBody>
                  <a:tcPr/>
                </a:tc>
                <a:tc>
                  <a:txBody>
                    <a:bodyPr/>
                    <a:lstStyle/>
                    <a:p>
                      <a:pPr algn="ctr"/>
                      <a:r>
                        <a:rPr lang="en-US" dirty="0"/>
                        <a:t>Second Year </a:t>
                      </a:r>
                      <a:r>
                        <a:rPr lang="en-US" sz="1500" dirty="0"/>
                        <a:t>effect size</a:t>
                      </a:r>
                    </a:p>
                  </a:txBody>
                  <a:tcPr/>
                </a:tc>
                <a:extLst>
                  <a:ext uri="{0D108BD9-81ED-4DB2-BD59-A6C34878D82A}">
                    <a16:rowId xmlns:a16="http://schemas.microsoft.com/office/drawing/2014/main" val="3802059624"/>
                  </a:ext>
                </a:extLst>
              </a:tr>
              <a:tr h="370840">
                <a:tc>
                  <a:txBody>
                    <a:bodyPr/>
                    <a:lstStyle/>
                    <a:p>
                      <a:r>
                        <a:rPr lang="en-US" b="1" dirty="0"/>
                        <a:t>2014-15</a:t>
                      </a:r>
                    </a:p>
                  </a:txBody>
                  <a:tcPr/>
                </a:tc>
                <a:tc>
                  <a:txBody>
                    <a:bodyPr/>
                    <a:lstStyle/>
                    <a:p>
                      <a:pPr algn="ctr"/>
                      <a:r>
                        <a:rPr lang="en-US" b="1" dirty="0"/>
                        <a:t>69</a:t>
                      </a:r>
                    </a:p>
                  </a:txBody>
                  <a:tcPr/>
                </a:tc>
                <a:tc>
                  <a:txBody>
                    <a:bodyPr/>
                    <a:lstStyle/>
                    <a:p>
                      <a:pPr algn="ctr"/>
                      <a:r>
                        <a:rPr lang="en-US" b="1" dirty="0"/>
                        <a:t>32.51</a:t>
                      </a:r>
                    </a:p>
                  </a:txBody>
                  <a:tcPr/>
                </a:tc>
                <a:tc>
                  <a:txBody>
                    <a:bodyPr/>
                    <a:lstStyle/>
                    <a:p>
                      <a:pPr algn="ctr"/>
                      <a:r>
                        <a:rPr lang="en-US" b="1" dirty="0"/>
                        <a:t>43.22</a:t>
                      </a:r>
                    </a:p>
                  </a:txBody>
                  <a:tcPr/>
                </a:tc>
                <a:tc>
                  <a:txBody>
                    <a:bodyPr/>
                    <a:lstStyle/>
                    <a:p>
                      <a:pPr algn="ctr"/>
                      <a:r>
                        <a:rPr lang="en-US" b="1" dirty="0"/>
                        <a:t>10.70</a:t>
                      </a:r>
                    </a:p>
                  </a:txBody>
                  <a:tcPr/>
                </a:tc>
                <a:tc>
                  <a:txBody>
                    <a:bodyPr/>
                    <a:lstStyle/>
                    <a:p>
                      <a:pPr algn="ctr"/>
                      <a:r>
                        <a:rPr lang="en-US" b="1" dirty="0"/>
                        <a:t>0.77</a:t>
                      </a:r>
                    </a:p>
                  </a:txBody>
                  <a:tcPr/>
                </a:tc>
                <a:tc>
                  <a:txBody>
                    <a:bodyPr/>
                    <a:lstStyle/>
                    <a:p>
                      <a:pPr algn="ctr"/>
                      <a:r>
                        <a:rPr lang="en-US" b="1" dirty="0"/>
                        <a:t>36</a:t>
                      </a:r>
                    </a:p>
                  </a:txBody>
                  <a:tcPr/>
                </a:tc>
                <a:tc>
                  <a:txBody>
                    <a:bodyPr/>
                    <a:lstStyle/>
                    <a:p>
                      <a:pPr algn="ctr"/>
                      <a:r>
                        <a:rPr lang="en-US" b="1" dirty="0"/>
                        <a:t>41.47</a:t>
                      </a:r>
                    </a:p>
                  </a:txBody>
                  <a:tcPr/>
                </a:tc>
                <a:tc>
                  <a:txBody>
                    <a:bodyPr/>
                    <a:lstStyle/>
                    <a:p>
                      <a:pPr algn="ctr"/>
                      <a:r>
                        <a:rPr lang="en-US" b="1" dirty="0"/>
                        <a:t>46.70</a:t>
                      </a:r>
                    </a:p>
                  </a:txBody>
                  <a:tcPr/>
                </a:tc>
                <a:tc>
                  <a:txBody>
                    <a:bodyPr/>
                    <a:lstStyle/>
                    <a:p>
                      <a:pPr algn="ctr"/>
                      <a:r>
                        <a:rPr lang="en-US" b="1" dirty="0"/>
                        <a:t>5.23</a:t>
                      </a:r>
                    </a:p>
                  </a:txBody>
                  <a:tcPr/>
                </a:tc>
                <a:tc>
                  <a:txBody>
                    <a:bodyPr/>
                    <a:lstStyle/>
                    <a:p>
                      <a:pPr algn="ctr"/>
                      <a:r>
                        <a:rPr lang="en-US" b="1" dirty="0"/>
                        <a:t>0.40</a:t>
                      </a:r>
                    </a:p>
                  </a:txBody>
                  <a:tcPr/>
                </a:tc>
                <a:extLst>
                  <a:ext uri="{0D108BD9-81ED-4DB2-BD59-A6C34878D82A}">
                    <a16:rowId xmlns:a16="http://schemas.microsoft.com/office/drawing/2014/main" val="2989995040"/>
                  </a:ext>
                </a:extLst>
              </a:tr>
              <a:tr h="370840">
                <a:tc>
                  <a:txBody>
                    <a:bodyPr/>
                    <a:lstStyle/>
                    <a:p>
                      <a:r>
                        <a:rPr lang="en-US" dirty="0"/>
                        <a:t>Black</a:t>
                      </a:r>
                    </a:p>
                  </a:txBody>
                  <a:tcPr/>
                </a:tc>
                <a:tc>
                  <a:txBody>
                    <a:bodyPr/>
                    <a:lstStyle/>
                    <a:p>
                      <a:pPr algn="ctr"/>
                      <a:r>
                        <a:rPr lang="en-US" dirty="0"/>
                        <a:t>62</a:t>
                      </a:r>
                    </a:p>
                  </a:txBody>
                  <a:tcPr/>
                </a:tc>
                <a:tc>
                  <a:txBody>
                    <a:bodyPr/>
                    <a:lstStyle/>
                    <a:p>
                      <a:pPr algn="ctr"/>
                      <a:r>
                        <a:rPr lang="en-US" dirty="0"/>
                        <a:t>31.79</a:t>
                      </a:r>
                    </a:p>
                  </a:txBody>
                  <a:tcPr/>
                </a:tc>
                <a:tc>
                  <a:txBody>
                    <a:bodyPr/>
                    <a:lstStyle/>
                    <a:p>
                      <a:pPr algn="ctr"/>
                      <a:r>
                        <a:rPr lang="en-US" dirty="0"/>
                        <a:t>42.92</a:t>
                      </a:r>
                    </a:p>
                  </a:txBody>
                  <a:tcPr/>
                </a:tc>
                <a:tc>
                  <a:txBody>
                    <a:bodyPr/>
                    <a:lstStyle/>
                    <a:p>
                      <a:pPr algn="ctr"/>
                      <a:r>
                        <a:rPr lang="en-US" dirty="0"/>
                        <a:t>11.13</a:t>
                      </a:r>
                    </a:p>
                  </a:txBody>
                  <a:tcPr/>
                </a:tc>
                <a:tc>
                  <a:txBody>
                    <a:bodyPr/>
                    <a:lstStyle/>
                    <a:p>
                      <a:pPr algn="ctr"/>
                      <a:r>
                        <a:rPr lang="en-US" dirty="0"/>
                        <a:t>0.82</a:t>
                      </a:r>
                    </a:p>
                  </a:txBody>
                  <a:tcPr/>
                </a:tc>
                <a:tc>
                  <a:txBody>
                    <a:bodyPr/>
                    <a:lstStyle/>
                    <a:p>
                      <a:pPr algn="ctr"/>
                      <a:r>
                        <a:rPr lang="en-US" dirty="0"/>
                        <a:t>34</a:t>
                      </a:r>
                    </a:p>
                  </a:txBody>
                  <a:tcPr/>
                </a:tc>
                <a:tc>
                  <a:txBody>
                    <a:bodyPr/>
                    <a:lstStyle/>
                    <a:p>
                      <a:pPr algn="ctr"/>
                      <a:r>
                        <a:rPr lang="en-US" dirty="0"/>
                        <a:t>40.73</a:t>
                      </a:r>
                    </a:p>
                  </a:txBody>
                  <a:tcPr/>
                </a:tc>
                <a:tc>
                  <a:txBody>
                    <a:bodyPr/>
                    <a:lstStyle/>
                    <a:p>
                      <a:pPr algn="ctr"/>
                      <a:r>
                        <a:rPr lang="en-US" dirty="0"/>
                        <a:t>45.87</a:t>
                      </a:r>
                    </a:p>
                  </a:txBody>
                  <a:tcPr/>
                </a:tc>
                <a:tc>
                  <a:txBody>
                    <a:bodyPr/>
                    <a:lstStyle/>
                    <a:p>
                      <a:pPr algn="ctr"/>
                      <a:r>
                        <a:rPr lang="en-US" dirty="0"/>
                        <a:t>5.14</a:t>
                      </a:r>
                    </a:p>
                  </a:txBody>
                  <a:tcPr/>
                </a:tc>
                <a:tc>
                  <a:txBody>
                    <a:bodyPr/>
                    <a:lstStyle/>
                    <a:p>
                      <a:pPr algn="ctr"/>
                      <a:r>
                        <a:rPr lang="en-US" dirty="0"/>
                        <a:t>0.38</a:t>
                      </a:r>
                    </a:p>
                  </a:txBody>
                  <a:tcPr/>
                </a:tc>
                <a:extLst>
                  <a:ext uri="{0D108BD9-81ED-4DB2-BD59-A6C34878D82A}">
                    <a16:rowId xmlns:a16="http://schemas.microsoft.com/office/drawing/2014/main" val="4011180931"/>
                  </a:ext>
                </a:extLst>
              </a:tr>
              <a:tr h="370840">
                <a:tc>
                  <a:txBody>
                    <a:bodyPr/>
                    <a:lstStyle/>
                    <a:p>
                      <a:r>
                        <a:rPr lang="en-US" b="1" dirty="0"/>
                        <a:t>2015-16</a:t>
                      </a:r>
                    </a:p>
                  </a:txBody>
                  <a:tcPr/>
                </a:tc>
                <a:tc>
                  <a:txBody>
                    <a:bodyPr/>
                    <a:lstStyle/>
                    <a:p>
                      <a:pPr algn="ctr"/>
                      <a:r>
                        <a:rPr lang="en-US" b="1" dirty="0"/>
                        <a:t>44</a:t>
                      </a:r>
                    </a:p>
                  </a:txBody>
                  <a:tcPr/>
                </a:tc>
                <a:tc>
                  <a:txBody>
                    <a:bodyPr/>
                    <a:lstStyle/>
                    <a:p>
                      <a:pPr algn="ctr"/>
                      <a:r>
                        <a:rPr lang="en-US" b="1" dirty="0"/>
                        <a:t>34.20</a:t>
                      </a:r>
                    </a:p>
                  </a:txBody>
                  <a:tcPr/>
                </a:tc>
                <a:tc>
                  <a:txBody>
                    <a:bodyPr/>
                    <a:lstStyle/>
                    <a:p>
                      <a:pPr algn="ctr"/>
                      <a:r>
                        <a:rPr lang="en-US" b="1" dirty="0"/>
                        <a:t>40.91</a:t>
                      </a:r>
                    </a:p>
                  </a:txBody>
                  <a:tcPr/>
                </a:tc>
                <a:tc>
                  <a:txBody>
                    <a:bodyPr/>
                    <a:lstStyle/>
                    <a:p>
                      <a:pPr algn="ctr"/>
                      <a:r>
                        <a:rPr lang="en-US" b="1" dirty="0"/>
                        <a:t>6.71</a:t>
                      </a:r>
                    </a:p>
                  </a:txBody>
                  <a:tcPr/>
                </a:tc>
                <a:tc>
                  <a:txBody>
                    <a:bodyPr/>
                    <a:lstStyle/>
                    <a:p>
                      <a:pPr algn="ctr"/>
                      <a:r>
                        <a:rPr lang="en-US" b="1" dirty="0"/>
                        <a:t>0.54</a:t>
                      </a:r>
                    </a:p>
                  </a:txBody>
                  <a:tcPr/>
                </a:tc>
                <a:tc>
                  <a:txBody>
                    <a:bodyPr/>
                    <a:lstStyle/>
                    <a:p>
                      <a:pPr algn="ctr"/>
                      <a:r>
                        <a:rPr lang="en-US" b="1" dirty="0"/>
                        <a:t>34</a:t>
                      </a:r>
                    </a:p>
                  </a:txBody>
                  <a:tcPr/>
                </a:tc>
                <a:tc>
                  <a:txBody>
                    <a:bodyPr/>
                    <a:lstStyle/>
                    <a:p>
                      <a:pPr algn="ctr"/>
                      <a:r>
                        <a:rPr lang="en-US" b="1" dirty="0"/>
                        <a:t>38.83</a:t>
                      </a:r>
                    </a:p>
                  </a:txBody>
                  <a:tcPr/>
                </a:tc>
                <a:tc>
                  <a:txBody>
                    <a:bodyPr/>
                    <a:lstStyle/>
                    <a:p>
                      <a:pPr algn="ctr"/>
                      <a:r>
                        <a:rPr lang="en-US" b="1" dirty="0"/>
                        <a:t>45.63</a:t>
                      </a:r>
                    </a:p>
                  </a:txBody>
                  <a:tcPr/>
                </a:tc>
                <a:tc>
                  <a:txBody>
                    <a:bodyPr/>
                    <a:lstStyle/>
                    <a:p>
                      <a:pPr algn="ctr"/>
                      <a:r>
                        <a:rPr lang="en-US" b="1" dirty="0"/>
                        <a:t>6.80</a:t>
                      </a:r>
                    </a:p>
                  </a:txBody>
                  <a:tcPr/>
                </a:tc>
                <a:tc>
                  <a:txBody>
                    <a:bodyPr/>
                    <a:lstStyle/>
                    <a:p>
                      <a:pPr algn="ctr"/>
                      <a:r>
                        <a:rPr lang="en-US" b="1" dirty="0"/>
                        <a:t>0.67</a:t>
                      </a:r>
                    </a:p>
                  </a:txBody>
                  <a:tcPr/>
                </a:tc>
                <a:extLst>
                  <a:ext uri="{0D108BD9-81ED-4DB2-BD59-A6C34878D82A}">
                    <a16:rowId xmlns:a16="http://schemas.microsoft.com/office/drawing/2014/main" val="2875204807"/>
                  </a:ext>
                </a:extLst>
              </a:tr>
              <a:tr h="190066">
                <a:tc>
                  <a:txBody>
                    <a:bodyPr/>
                    <a:lstStyle/>
                    <a:p>
                      <a:r>
                        <a:rPr lang="en-US" dirty="0"/>
                        <a:t>Black</a:t>
                      </a:r>
                    </a:p>
                  </a:txBody>
                  <a:tcPr/>
                </a:tc>
                <a:tc>
                  <a:txBody>
                    <a:bodyPr/>
                    <a:lstStyle/>
                    <a:p>
                      <a:pPr algn="ctr"/>
                      <a:r>
                        <a:rPr lang="en-US" dirty="0"/>
                        <a:t>35</a:t>
                      </a:r>
                    </a:p>
                  </a:txBody>
                  <a:tcPr/>
                </a:tc>
                <a:tc>
                  <a:txBody>
                    <a:bodyPr/>
                    <a:lstStyle/>
                    <a:p>
                      <a:pPr algn="ctr"/>
                      <a:r>
                        <a:rPr lang="en-US" dirty="0"/>
                        <a:t>33.76</a:t>
                      </a:r>
                    </a:p>
                  </a:txBody>
                  <a:tcPr/>
                </a:tc>
                <a:tc>
                  <a:txBody>
                    <a:bodyPr/>
                    <a:lstStyle/>
                    <a:p>
                      <a:pPr algn="ctr"/>
                      <a:r>
                        <a:rPr lang="en-US" dirty="0"/>
                        <a:t>41.26</a:t>
                      </a:r>
                    </a:p>
                  </a:txBody>
                  <a:tcPr/>
                </a:tc>
                <a:tc>
                  <a:txBody>
                    <a:bodyPr/>
                    <a:lstStyle/>
                    <a:p>
                      <a:pPr algn="ctr"/>
                      <a:r>
                        <a:rPr lang="en-US" dirty="0"/>
                        <a:t>7.50</a:t>
                      </a:r>
                    </a:p>
                  </a:txBody>
                  <a:tcPr/>
                </a:tc>
                <a:tc>
                  <a:txBody>
                    <a:bodyPr/>
                    <a:lstStyle/>
                    <a:p>
                      <a:pPr algn="ctr"/>
                      <a:r>
                        <a:rPr lang="en-US" dirty="0"/>
                        <a:t>0.64</a:t>
                      </a:r>
                    </a:p>
                  </a:txBody>
                  <a:tcPr/>
                </a:tc>
                <a:tc>
                  <a:txBody>
                    <a:bodyPr/>
                    <a:lstStyle/>
                    <a:p>
                      <a:pPr algn="ctr"/>
                      <a:r>
                        <a:rPr lang="en-US" dirty="0"/>
                        <a:t>29</a:t>
                      </a:r>
                    </a:p>
                  </a:txBody>
                  <a:tcPr/>
                </a:tc>
                <a:tc>
                  <a:txBody>
                    <a:bodyPr/>
                    <a:lstStyle/>
                    <a:p>
                      <a:pPr algn="ctr"/>
                      <a:r>
                        <a:rPr lang="en-US" dirty="0"/>
                        <a:t>38.89</a:t>
                      </a:r>
                    </a:p>
                  </a:txBody>
                  <a:tcPr/>
                </a:tc>
                <a:tc>
                  <a:txBody>
                    <a:bodyPr/>
                    <a:lstStyle/>
                    <a:p>
                      <a:pPr algn="ctr"/>
                      <a:r>
                        <a:rPr lang="en-US" dirty="0"/>
                        <a:t>45.26</a:t>
                      </a:r>
                    </a:p>
                  </a:txBody>
                  <a:tcPr/>
                </a:tc>
                <a:tc>
                  <a:txBody>
                    <a:bodyPr/>
                    <a:lstStyle/>
                    <a:p>
                      <a:pPr algn="ctr"/>
                      <a:r>
                        <a:rPr lang="en-US" dirty="0"/>
                        <a:t>6.36</a:t>
                      </a:r>
                    </a:p>
                  </a:txBody>
                  <a:tcPr/>
                </a:tc>
                <a:tc>
                  <a:txBody>
                    <a:bodyPr/>
                    <a:lstStyle/>
                    <a:p>
                      <a:pPr algn="ctr"/>
                      <a:r>
                        <a:rPr lang="en-US" dirty="0"/>
                        <a:t>0.65</a:t>
                      </a:r>
                    </a:p>
                  </a:txBody>
                  <a:tcPr/>
                </a:tc>
                <a:extLst>
                  <a:ext uri="{0D108BD9-81ED-4DB2-BD59-A6C34878D82A}">
                    <a16:rowId xmlns:a16="http://schemas.microsoft.com/office/drawing/2014/main" val="2097912904"/>
                  </a:ext>
                </a:extLst>
              </a:tr>
              <a:tr h="370840">
                <a:tc>
                  <a:txBody>
                    <a:bodyPr/>
                    <a:lstStyle/>
                    <a:p>
                      <a:r>
                        <a:rPr lang="en-US" b="1" dirty="0"/>
                        <a:t>2016-17</a:t>
                      </a:r>
                    </a:p>
                  </a:txBody>
                  <a:tcPr/>
                </a:tc>
                <a:tc>
                  <a:txBody>
                    <a:bodyPr/>
                    <a:lstStyle/>
                    <a:p>
                      <a:pPr algn="ctr"/>
                      <a:r>
                        <a:rPr lang="en-US" b="1" dirty="0"/>
                        <a:t>82</a:t>
                      </a:r>
                    </a:p>
                  </a:txBody>
                  <a:tcPr/>
                </a:tc>
                <a:tc>
                  <a:txBody>
                    <a:bodyPr/>
                    <a:lstStyle/>
                    <a:p>
                      <a:pPr algn="ctr"/>
                      <a:r>
                        <a:rPr lang="en-US" b="1" dirty="0"/>
                        <a:t>35.79</a:t>
                      </a:r>
                    </a:p>
                  </a:txBody>
                  <a:tcPr/>
                </a:tc>
                <a:tc>
                  <a:txBody>
                    <a:bodyPr/>
                    <a:lstStyle/>
                    <a:p>
                      <a:pPr algn="ctr"/>
                      <a:r>
                        <a:rPr lang="en-US" b="1" dirty="0"/>
                        <a:t>42.34</a:t>
                      </a:r>
                    </a:p>
                  </a:txBody>
                  <a:tcPr/>
                </a:tc>
                <a:tc>
                  <a:txBody>
                    <a:bodyPr/>
                    <a:lstStyle/>
                    <a:p>
                      <a:pPr algn="ctr"/>
                      <a:r>
                        <a:rPr lang="en-US" b="1" dirty="0"/>
                        <a:t>6.54</a:t>
                      </a:r>
                    </a:p>
                  </a:txBody>
                  <a:tcPr/>
                </a:tc>
                <a:tc>
                  <a:txBody>
                    <a:bodyPr/>
                    <a:lstStyle/>
                    <a:p>
                      <a:pPr algn="ctr"/>
                      <a:r>
                        <a:rPr lang="en-US" b="1" dirty="0"/>
                        <a:t>0.70</a:t>
                      </a:r>
                    </a:p>
                  </a:txBody>
                  <a:tcPr/>
                </a:tc>
                <a:tc>
                  <a:txBody>
                    <a:bodyPr/>
                    <a:lstStyle/>
                    <a:p>
                      <a:pPr algn="ctr"/>
                      <a:r>
                        <a:rPr lang="en-US" b="1" dirty="0"/>
                        <a:t>65</a:t>
                      </a:r>
                    </a:p>
                  </a:txBody>
                  <a:tcPr/>
                </a:tc>
                <a:tc>
                  <a:txBody>
                    <a:bodyPr/>
                    <a:lstStyle/>
                    <a:p>
                      <a:pPr algn="ctr"/>
                      <a:r>
                        <a:rPr lang="en-US" b="1" dirty="0"/>
                        <a:t>38.68</a:t>
                      </a:r>
                    </a:p>
                  </a:txBody>
                  <a:tcPr/>
                </a:tc>
                <a:tc>
                  <a:txBody>
                    <a:bodyPr/>
                    <a:lstStyle/>
                    <a:p>
                      <a:pPr algn="ctr"/>
                      <a:r>
                        <a:rPr lang="en-US" b="1" dirty="0"/>
                        <a:t>46.08</a:t>
                      </a:r>
                    </a:p>
                  </a:txBody>
                  <a:tcPr/>
                </a:tc>
                <a:tc>
                  <a:txBody>
                    <a:bodyPr/>
                    <a:lstStyle/>
                    <a:p>
                      <a:pPr algn="ctr"/>
                      <a:r>
                        <a:rPr lang="en-US" b="1" dirty="0"/>
                        <a:t>7.40</a:t>
                      </a:r>
                    </a:p>
                  </a:txBody>
                  <a:tcPr/>
                </a:tc>
                <a:tc>
                  <a:txBody>
                    <a:bodyPr/>
                    <a:lstStyle/>
                    <a:p>
                      <a:pPr algn="ctr"/>
                      <a:r>
                        <a:rPr lang="en-US" b="1" dirty="0"/>
                        <a:t>0.67</a:t>
                      </a:r>
                    </a:p>
                  </a:txBody>
                  <a:tcPr/>
                </a:tc>
                <a:extLst>
                  <a:ext uri="{0D108BD9-81ED-4DB2-BD59-A6C34878D82A}">
                    <a16:rowId xmlns:a16="http://schemas.microsoft.com/office/drawing/2014/main" val="2956091038"/>
                  </a:ext>
                </a:extLst>
              </a:tr>
              <a:tr h="370840">
                <a:tc>
                  <a:txBody>
                    <a:bodyPr/>
                    <a:lstStyle/>
                    <a:p>
                      <a:r>
                        <a:rPr lang="en-US" dirty="0"/>
                        <a:t>Black</a:t>
                      </a:r>
                    </a:p>
                  </a:txBody>
                  <a:tcPr/>
                </a:tc>
                <a:tc>
                  <a:txBody>
                    <a:bodyPr/>
                    <a:lstStyle/>
                    <a:p>
                      <a:pPr algn="ctr"/>
                      <a:r>
                        <a:rPr lang="en-US" dirty="0"/>
                        <a:t>77</a:t>
                      </a:r>
                    </a:p>
                  </a:txBody>
                  <a:tcPr/>
                </a:tc>
                <a:tc>
                  <a:txBody>
                    <a:bodyPr/>
                    <a:lstStyle/>
                    <a:p>
                      <a:pPr algn="ctr"/>
                      <a:r>
                        <a:rPr lang="en-US" dirty="0"/>
                        <a:t>35.63</a:t>
                      </a:r>
                    </a:p>
                  </a:txBody>
                  <a:tcPr/>
                </a:tc>
                <a:tc>
                  <a:txBody>
                    <a:bodyPr/>
                    <a:lstStyle/>
                    <a:p>
                      <a:pPr algn="ctr"/>
                      <a:r>
                        <a:rPr lang="en-US" dirty="0"/>
                        <a:t>42.38</a:t>
                      </a:r>
                    </a:p>
                  </a:txBody>
                  <a:tcPr/>
                </a:tc>
                <a:tc>
                  <a:txBody>
                    <a:bodyPr/>
                    <a:lstStyle/>
                    <a:p>
                      <a:pPr algn="ctr"/>
                      <a:r>
                        <a:rPr lang="en-US" dirty="0"/>
                        <a:t>6.74</a:t>
                      </a:r>
                    </a:p>
                  </a:txBody>
                  <a:tcPr/>
                </a:tc>
                <a:tc>
                  <a:txBody>
                    <a:bodyPr/>
                    <a:lstStyle/>
                    <a:p>
                      <a:pPr algn="ctr"/>
                      <a:r>
                        <a:rPr lang="en-US" dirty="0"/>
                        <a:t>0.70</a:t>
                      </a:r>
                    </a:p>
                  </a:txBody>
                  <a:tcPr/>
                </a:tc>
                <a:tc>
                  <a:txBody>
                    <a:bodyPr/>
                    <a:lstStyle/>
                    <a:p>
                      <a:pPr algn="ctr"/>
                      <a:r>
                        <a:rPr lang="en-US" dirty="0"/>
                        <a:t>57</a:t>
                      </a:r>
                    </a:p>
                  </a:txBody>
                  <a:tcPr/>
                </a:tc>
                <a:tc>
                  <a:txBody>
                    <a:bodyPr/>
                    <a:lstStyle/>
                    <a:p>
                      <a:pPr algn="ctr"/>
                      <a:r>
                        <a:rPr lang="en-US" dirty="0"/>
                        <a:t>39.79</a:t>
                      </a:r>
                    </a:p>
                  </a:txBody>
                  <a:tcPr/>
                </a:tc>
                <a:tc>
                  <a:txBody>
                    <a:bodyPr/>
                    <a:lstStyle/>
                    <a:p>
                      <a:pPr algn="ctr"/>
                      <a:r>
                        <a:rPr lang="en-US" dirty="0"/>
                        <a:t>46.55</a:t>
                      </a:r>
                    </a:p>
                  </a:txBody>
                  <a:tcPr/>
                </a:tc>
                <a:tc>
                  <a:txBody>
                    <a:bodyPr/>
                    <a:lstStyle/>
                    <a:p>
                      <a:pPr algn="ctr"/>
                      <a:r>
                        <a:rPr lang="en-US" dirty="0"/>
                        <a:t>6.76</a:t>
                      </a:r>
                    </a:p>
                  </a:txBody>
                  <a:tcPr/>
                </a:tc>
                <a:tc>
                  <a:txBody>
                    <a:bodyPr/>
                    <a:lstStyle/>
                    <a:p>
                      <a:pPr algn="ctr"/>
                      <a:r>
                        <a:rPr lang="en-US" dirty="0"/>
                        <a:t>0.62</a:t>
                      </a:r>
                    </a:p>
                  </a:txBody>
                  <a:tcPr/>
                </a:tc>
                <a:extLst>
                  <a:ext uri="{0D108BD9-81ED-4DB2-BD59-A6C34878D82A}">
                    <a16:rowId xmlns:a16="http://schemas.microsoft.com/office/drawing/2014/main" val="2079195520"/>
                  </a:ext>
                </a:extLst>
              </a:tr>
              <a:tr h="370840">
                <a:tc>
                  <a:txBody>
                    <a:bodyPr/>
                    <a:lstStyle/>
                    <a:p>
                      <a:r>
                        <a:rPr lang="en-US" b="1" dirty="0"/>
                        <a:t>2017-18</a:t>
                      </a:r>
                    </a:p>
                  </a:txBody>
                  <a:tcPr/>
                </a:tc>
                <a:tc>
                  <a:txBody>
                    <a:bodyPr/>
                    <a:lstStyle/>
                    <a:p>
                      <a:pPr algn="ctr"/>
                      <a:r>
                        <a:rPr lang="en-US" b="1" dirty="0"/>
                        <a:t>60</a:t>
                      </a:r>
                    </a:p>
                  </a:txBody>
                  <a:tcPr/>
                </a:tc>
                <a:tc>
                  <a:txBody>
                    <a:bodyPr/>
                    <a:lstStyle/>
                    <a:p>
                      <a:pPr algn="ctr"/>
                      <a:r>
                        <a:rPr lang="en-US" b="1" dirty="0"/>
                        <a:t>43.23</a:t>
                      </a:r>
                    </a:p>
                  </a:txBody>
                  <a:tcPr/>
                </a:tc>
                <a:tc>
                  <a:txBody>
                    <a:bodyPr/>
                    <a:lstStyle/>
                    <a:p>
                      <a:pPr algn="ctr"/>
                      <a:r>
                        <a:rPr lang="en-US" b="1" dirty="0"/>
                        <a:t>49.22</a:t>
                      </a:r>
                    </a:p>
                  </a:txBody>
                  <a:tcPr/>
                </a:tc>
                <a:tc>
                  <a:txBody>
                    <a:bodyPr/>
                    <a:lstStyle/>
                    <a:p>
                      <a:pPr algn="ctr"/>
                      <a:r>
                        <a:rPr lang="en-US" b="1" dirty="0"/>
                        <a:t>6.08</a:t>
                      </a:r>
                    </a:p>
                  </a:txBody>
                  <a:tcPr/>
                </a:tc>
                <a:tc>
                  <a:txBody>
                    <a:bodyPr/>
                    <a:lstStyle/>
                    <a:p>
                      <a:pPr algn="ctr"/>
                      <a:r>
                        <a:rPr lang="en-US" b="1" dirty="0"/>
                        <a:t>0.67</a:t>
                      </a:r>
                    </a:p>
                  </a:txBody>
                  <a:tcPr/>
                </a:tc>
                <a:tc>
                  <a:txBody>
                    <a:bodyPr/>
                    <a:lstStyle/>
                    <a:p>
                      <a:pPr algn="ctr"/>
                      <a:r>
                        <a:rPr lang="en-US" b="1" dirty="0"/>
                        <a:t>N/A</a:t>
                      </a:r>
                    </a:p>
                  </a:txBody>
                  <a:tcPr/>
                </a:tc>
                <a:tc>
                  <a:txBody>
                    <a:bodyPr/>
                    <a:lstStyle/>
                    <a:p>
                      <a:pPr algn="ctr"/>
                      <a:r>
                        <a:rPr lang="en-US" b="1" dirty="0"/>
                        <a:t>N/A</a:t>
                      </a:r>
                    </a:p>
                  </a:txBody>
                  <a:tcPr/>
                </a:tc>
                <a:tc>
                  <a:txBody>
                    <a:bodyPr/>
                    <a:lstStyle/>
                    <a:p>
                      <a:pPr algn="ctr"/>
                      <a:r>
                        <a:rPr lang="en-US" b="1" dirty="0"/>
                        <a:t>N/A</a:t>
                      </a:r>
                    </a:p>
                  </a:txBody>
                  <a:tcPr/>
                </a:tc>
                <a:tc>
                  <a:txBody>
                    <a:bodyPr/>
                    <a:lstStyle/>
                    <a:p>
                      <a:pPr algn="ctr"/>
                      <a:r>
                        <a:rPr lang="en-US" b="1" dirty="0"/>
                        <a:t>N/A</a:t>
                      </a:r>
                    </a:p>
                  </a:txBody>
                  <a:tcPr/>
                </a:tc>
                <a:tc>
                  <a:txBody>
                    <a:bodyPr/>
                    <a:lstStyle/>
                    <a:p>
                      <a:pPr algn="ctr"/>
                      <a:r>
                        <a:rPr lang="en-US" b="1" dirty="0"/>
                        <a:t>N/A</a:t>
                      </a:r>
                    </a:p>
                  </a:txBody>
                  <a:tcPr/>
                </a:tc>
                <a:extLst>
                  <a:ext uri="{0D108BD9-81ED-4DB2-BD59-A6C34878D82A}">
                    <a16:rowId xmlns:a16="http://schemas.microsoft.com/office/drawing/2014/main" val="2047412037"/>
                  </a:ext>
                </a:extLst>
              </a:tr>
              <a:tr h="370840">
                <a:tc>
                  <a:txBody>
                    <a:bodyPr/>
                    <a:lstStyle/>
                    <a:p>
                      <a:r>
                        <a:rPr lang="en-US" dirty="0"/>
                        <a:t>Black</a:t>
                      </a:r>
                    </a:p>
                  </a:txBody>
                  <a:tcPr>
                    <a:solidFill>
                      <a:srgbClr val="E9F0F5"/>
                    </a:solidFill>
                  </a:tcPr>
                </a:tc>
                <a:tc>
                  <a:txBody>
                    <a:bodyPr/>
                    <a:lstStyle/>
                    <a:p>
                      <a:pPr algn="ctr"/>
                      <a:r>
                        <a:rPr lang="en-US" dirty="0"/>
                        <a:t>31</a:t>
                      </a:r>
                    </a:p>
                  </a:txBody>
                  <a:tcPr/>
                </a:tc>
                <a:tc>
                  <a:txBody>
                    <a:bodyPr/>
                    <a:lstStyle/>
                    <a:p>
                      <a:pPr algn="ctr"/>
                      <a:r>
                        <a:rPr lang="en-US" dirty="0"/>
                        <a:t>40.20</a:t>
                      </a:r>
                    </a:p>
                  </a:txBody>
                  <a:tcPr/>
                </a:tc>
                <a:tc>
                  <a:txBody>
                    <a:bodyPr/>
                    <a:lstStyle/>
                    <a:p>
                      <a:pPr algn="ctr"/>
                      <a:r>
                        <a:rPr lang="en-US" dirty="0"/>
                        <a:t>45.78</a:t>
                      </a:r>
                    </a:p>
                  </a:txBody>
                  <a:tcPr/>
                </a:tc>
                <a:tc>
                  <a:txBody>
                    <a:bodyPr/>
                    <a:lstStyle/>
                    <a:p>
                      <a:pPr algn="ctr"/>
                      <a:r>
                        <a:rPr lang="en-US" dirty="0"/>
                        <a:t>5.65</a:t>
                      </a:r>
                    </a:p>
                  </a:txBody>
                  <a:tcPr/>
                </a:tc>
                <a:tc>
                  <a:txBody>
                    <a:bodyPr/>
                    <a:lstStyle/>
                    <a:p>
                      <a:pPr algn="ctr"/>
                      <a:r>
                        <a:rPr lang="en-US" dirty="0"/>
                        <a:t>0.57</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extLst>
                  <a:ext uri="{0D108BD9-81ED-4DB2-BD59-A6C34878D82A}">
                    <a16:rowId xmlns:a16="http://schemas.microsoft.com/office/drawing/2014/main" val="3443496671"/>
                  </a:ext>
                </a:extLst>
              </a:tr>
              <a:tr h="370840">
                <a:tc>
                  <a:txBody>
                    <a:bodyPr/>
                    <a:lstStyle/>
                    <a:p>
                      <a:r>
                        <a:rPr lang="en-US" dirty="0"/>
                        <a:t>Hispanic</a:t>
                      </a:r>
                    </a:p>
                  </a:txBody>
                  <a:tcPr>
                    <a:solidFill>
                      <a:srgbClr val="E9F0F5"/>
                    </a:solidFill>
                  </a:tcPr>
                </a:tc>
                <a:tc>
                  <a:txBody>
                    <a:bodyPr/>
                    <a:lstStyle/>
                    <a:p>
                      <a:pPr algn="ctr"/>
                      <a:r>
                        <a:rPr lang="en-US" dirty="0"/>
                        <a:t>22</a:t>
                      </a:r>
                    </a:p>
                  </a:txBody>
                  <a:tcPr>
                    <a:solidFill>
                      <a:srgbClr val="E9F0F5"/>
                    </a:solidFill>
                  </a:tcPr>
                </a:tc>
                <a:tc>
                  <a:txBody>
                    <a:bodyPr/>
                    <a:lstStyle/>
                    <a:p>
                      <a:pPr algn="ctr"/>
                      <a:r>
                        <a:rPr lang="en-US" dirty="0"/>
                        <a:t>44.21</a:t>
                      </a:r>
                    </a:p>
                  </a:txBody>
                  <a:tcPr>
                    <a:solidFill>
                      <a:srgbClr val="E9F0F5"/>
                    </a:solidFill>
                  </a:tcPr>
                </a:tc>
                <a:tc>
                  <a:txBody>
                    <a:bodyPr/>
                    <a:lstStyle/>
                    <a:p>
                      <a:pPr algn="ctr"/>
                      <a:r>
                        <a:rPr lang="en-US" dirty="0"/>
                        <a:t>50.43</a:t>
                      </a:r>
                    </a:p>
                  </a:txBody>
                  <a:tcPr>
                    <a:solidFill>
                      <a:srgbClr val="E9F0F5"/>
                    </a:solidFill>
                  </a:tcPr>
                </a:tc>
                <a:tc>
                  <a:txBody>
                    <a:bodyPr/>
                    <a:lstStyle/>
                    <a:p>
                      <a:pPr algn="ctr"/>
                      <a:r>
                        <a:rPr lang="en-US" dirty="0"/>
                        <a:t>6.22</a:t>
                      </a:r>
                    </a:p>
                  </a:txBody>
                  <a:tcPr>
                    <a:solidFill>
                      <a:srgbClr val="E9F0F5"/>
                    </a:solidFill>
                  </a:tcPr>
                </a:tc>
                <a:tc>
                  <a:txBody>
                    <a:bodyPr/>
                    <a:lstStyle/>
                    <a:p>
                      <a:pPr algn="ctr"/>
                      <a:r>
                        <a:rPr lang="en-US" dirty="0"/>
                        <a:t>0.74</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extLst>
                  <a:ext uri="{0D108BD9-81ED-4DB2-BD59-A6C34878D82A}">
                    <a16:rowId xmlns:a16="http://schemas.microsoft.com/office/drawing/2014/main" val="916784613"/>
                  </a:ext>
                </a:extLst>
              </a:tr>
            </a:tbl>
          </a:graphicData>
        </a:graphic>
      </p:graphicFrame>
      <p:sp>
        <p:nvSpPr>
          <p:cNvPr id="4" name="Subtitle 3">
            <a:extLst>
              <a:ext uri="{FF2B5EF4-FFF2-40B4-BE49-F238E27FC236}">
                <a16:creationId xmlns:a16="http://schemas.microsoft.com/office/drawing/2014/main" id="{410A806B-79BE-488C-9D9D-FEC68996814D}"/>
              </a:ext>
            </a:extLst>
          </p:cNvPr>
          <p:cNvSpPr>
            <a:spLocks noGrp="1"/>
          </p:cNvSpPr>
          <p:nvPr>
            <p:ph type="subTitle" idx="10"/>
          </p:nvPr>
        </p:nvSpPr>
        <p:spPr/>
        <p:txBody>
          <a:bodyPr/>
          <a:lstStyle/>
          <a:p>
            <a:r>
              <a:rPr lang="en-US" dirty="0"/>
              <a:t>MAP Growth Reading</a:t>
            </a:r>
          </a:p>
        </p:txBody>
      </p:sp>
      <p:sp>
        <p:nvSpPr>
          <p:cNvPr id="6" name="TextBox 5">
            <a:extLst>
              <a:ext uri="{FF2B5EF4-FFF2-40B4-BE49-F238E27FC236}">
                <a16:creationId xmlns:a16="http://schemas.microsoft.com/office/drawing/2014/main" id="{2949817C-ADC3-4FAB-8FF9-7F79480B444E}"/>
              </a:ext>
            </a:extLst>
          </p:cNvPr>
          <p:cNvSpPr txBox="1"/>
          <p:nvPr/>
        </p:nvSpPr>
        <p:spPr>
          <a:xfrm>
            <a:off x="658258" y="5759253"/>
            <a:ext cx="11085031" cy="646331"/>
          </a:xfrm>
          <a:prstGeom prst="rect">
            <a:avLst/>
          </a:prstGeom>
          <a:noFill/>
        </p:spPr>
        <p:txBody>
          <a:bodyPr wrap="square" rtlCol="0">
            <a:spAutoFit/>
          </a:bodyPr>
          <a:lstStyle/>
          <a:p>
            <a:r>
              <a:rPr lang="en-US" dirty="0"/>
              <a:t>Black and Hispanic students demonstrated statistical and meaningful growth on the MAP Growth Reading assessment over their first two years of attendance at </a:t>
            </a:r>
            <a:r>
              <a:rPr lang="en-US" dirty="0" err="1"/>
              <a:t>Vertus</a:t>
            </a:r>
            <a:r>
              <a:rPr lang="en-US" dirty="0"/>
              <a:t> Charter School, regardless of cohort. </a:t>
            </a:r>
            <a:endParaRPr lang="en-US" sz="2000" dirty="0">
              <a:solidFill>
                <a:srgbClr val="6E7075"/>
              </a:solidFill>
            </a:endParaRPr>
          </a:p>
        </p:txBody>
      </p:sp>
    </p:spTree>
    <p:extLst>
      <p:ext uri="{BB962C8B-B14F-4D97-AF65-F5344CB8AC3E}">
        <p14:creationId xmlns:p14="http://schemas.microsoft.com/office/powerpoint/2010/main" val="3971214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Vertus</a:t>
            </a:r>
            <a:r>
              <a:rPr lang="en-US" dirty="0"/>
              <a:t> Charter School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1949576"/>
              </p:ext>
            </p:extLst>
          </p:nvPr>
        </p:nvGraphicFramePr>
        <p:xfrm>
          <a:off x="838199" y="2090338"/>
          <a:ext cx="10515600" cy="2123440"/>
        </p:xfrm>
        <a:graphic>
          <a:graphicData uri="http://schemas.openxmlformats.org/drawingml/2006/table">
            <a:tbl>
              <a:tblPr firstRow="1" lastRow="1" bandRow="1">
                <a:tableStyleId>{00A15C55-8517-42AA-B614-E9B94910E393}</a:tableStyleId>
              </a:tblPr>
              <a:tblGrid>
                <a:gridCol w="2103120">
                  <a:extLst>
                    <a:ext uri="{9D8B030D-6E8A-4147-A177-3AD203B41FA5}">
                      <a16:colId xmlns:a16="http://schemas.microsoft.com/office/drawing/2014/main" val="1444449146"/>
                    </a:ext>
                  </a:extLst>
                </a:gridCol>
                <a:gridCol w="2103120">
                  <a:extLst>
                    <a:ext uri="{9D8B030D-6E8A-4147-A177-3AD203B41FA5}">
                      <a16:colId xmlns:a16="http://schemas.microsoft.com/office/drawing/2014/main" val="954439646"/>
                    </a:ext>
                  </a:extLst>
                </a:gridCol>
                <a:gridCol w="2103120">
                  <a:extLst>
                    <a:ext uri="{9D8B030D-6E8A-4147-A177-3AD203B41FA5}">
                      <a16:colId xmlns:a16="http://schemas.microsoft.com/office/drawing/2014/main" val="2706031028"/>
                    </a:ext>
                  </a:extLst>
                </a:gridCol>
                <a:gridCol w="2411220">
                  <a:extLst>
                    <a:ext uri="{9D8B030D-6E8A-4147-A177-3AD203B41FA5}">
                      <a16:colId xmlns:a16="http://schemas.microsoft.com/office/drawing/2014/main" val="148587560"/>
                    </a:ext>
                  </a:extLst>
                </a:gridCol>
                <a:gridCol w="1795020">
                  <a:extLst>
                    <a:ext uri="{9D8B030D-6E8A-4147-A177-3AD203B41FA5}">
                      <a16:colId xmlns:a16="http://schemas.microsoft.com/office/drawing/2014/main" val="3810020444"/>
                    </a:ext>
                  </a:extLst>
                </a:gridCol>
              </a:tblGrid>
              <a:tr h="370840">
                <a:tc>
                  <a:txBody>
                    <a:bodyPr/>
                    <a:lstStyle/>
                    <a:p>
                      <a:pPr algn="ctr"/>
                      <a:r>
                        <a:rPr lang="en-US" dirty="0"/>
                        <a:t>Ethnicity</a:t>
                      </a:r>
                    </a:p>
                  </a:txBody>
                  <a:tcPr/>
                </a:tc>
                <a:tc>
                  <a:txBody>
                    <a:bodyPr/>
                    <a:lstStyle/>
                    <a:p>
                      <a:pPr algn="ctr"/>
                      <a:r>
                        <a:rPr lang="en-US" dirty="0"/>
                        <a:t>Number of Students</a:t>
                      </a:r>
                    </a:p>
                  </a:txBody>
                  <a:tcPr/>
                </a:tc>
                <a:tc>
                  <a:txBody>
                    <a:bodyPr/>
                    <a:lstStyle/>
                    <a:p>
                      <a:pPr algn="ctr"/>
                      <a:r>
                        <a:rPr lang="en-US" dirty="0"/>
                        <a:t>MAP</a:t>
                      </a:r>
                      <a:r>
                        <a:rPr lang="en-US" baseline="0" dirty="0"/>
                        <a:t> Growth Fall 2014 RIT Score</a:t>
                      </a:r>
                      <a:endParaRPr lang="en-US" dirty="0"/>
                    </a:p>
                  </a:txBody>
                  <a:tcPr/>
                </a:tc>
                <a:tc>
                  <a:txBody>
                    <a:bodyPr/>
                    <a:lstStyle/>
                    <a:p>
                      <a:pPr algn="ctr"/>
                      <a:r>
                        <a:rPr lang="en-US" dirty="0"/>
                        <a:t>MAP Growth Spring</a:t>
                      </a:r>
                      <a:r>
                        <a:rPr lang="en-US" baseline="0" dirty="0"/>
                        <a:t> 2015 RIT Score</a:t>
                      </a:r>
                      <a:endParaRPr lang="en-US" dirty="0"/>
                    </a:p>
                  </a:txBody>
                  <a:tcPr/>
                </a:tc>
                <a:tc>
                  <a:txBody>
                    <a:bodyPr/>
                    <a:lstStyle/>
                    <a:p>
                      <a:pPr algn="ctr"/>
                      <a:r>
                        <a:rPr lang="en-US" dirty="0"/>
                        <a:t>RIT Gain</a:t>
                      </a:r>
                    </a:p>
                  </a:txBody>
                  <a:tcPr/>
                </a:tc>
                <a:extLst>
                  <a:ext uri="{0D108BD9-81ED-4DB2-BD59-A6C34878D82A}">
                    <a16:rowId xmlns:a16="http://schemas.microsoft.com/office/drawing/2014/main" val="244358874"/>
                  </a:ext>
                </a:extLst>
              </a:tr>
              <a:tr h="370840">
                <a:tc>
                  <a:txBody>
                    <a:bodyPr/>
                    <a:lstStyle/>
                    <a:p>
                      <a:r>
                        <a:rPr lang="en-US" dirty="0"/>
                        <a:t>Hispanic</a:t>
                      </a:r>
                    </a:p>
                  </a:txBody>
                  <a:tcPr/>
                </a:tc>
                <a:tc>
                  <a:txBody>
                    <a:bodyPr/>
                    <a:lstStyle/>
                    <a:p>
                      <a:pPr algn="ctr"/>
                      <a:r>
                        <a:rPr lang="en-US" dirty="0"/>
                        <a:t>10</a:t>
                      </a:r>
                    </a:p>
                  </a:txBody>
                  <a:tcPr/>
                </a:tc>
                <a:tc>
                  <a:txBody>
                    <a:bodyPr/>
                    <a:lstStyle/>
                    <a:p>
                      <a:pPr algn="ctr"/>
                      <a:r>
                        <a:rPr lang="en-US" dirty="0"/>
                        <a:t>219.2</a:t>
                      </a:r>
                    </a:p>
                  </a:txBody>
                  <a:tcPr/>
                </a:tc>
                <a:tc>
                  <a:txBody>
                    <a:bodyPr/>
                    <a:lstStyle/>
                    <a:p>
                      <a:pPr algn="ctr"/>
                      <a:r>
                        <a:rPr lang="en-US" dirty="0"/>
                        <a:t>224.4</a:t>
                      </a:r>
                    </a:p>
                  </a:txBody>
                  <a:tcPr/>
                </a:tc>
                <a:tc>
                  <a:txBody>
                    <a:bodyPr/>
                    <a:lstStyle/>
                    <a:p>
                      <a:pPr algn="ctr"/>
                      <a:r>
                        <a:rPr lang="en-US" dirty="0"/>
                        <a:t>5.2</a:t>
                      </a:r>
                    </a:p>
                  </a:txBody>
                  <a:tcPr/>
                </a:tc>
                <a:extLst>
                  <a:ext uri="{0D108BD9-81ED-4DB2-BD59-A6C34878D82A}">
                    <a16:rowId xmlns:a16="http://schemas.microsoft.com/office/drawing/2014/main" val="1397495934"/>
                  </a:ext>
                </a:extLst>
              </a:tr>
              <a:tr h="370840">
                <a:tc>
                  <a:txBody>
                    <a:bodyPr/>
                    <a:lstStyle/>
                    <a:p>
                      <a:r>
                        <a:rPr lang="en-US" dirty="0"/>
                        <a:t>African American</a:t>
                      </a:r>
                    </a:p>
                  </a:txBody>
                  <a:tcPr/>
                </a:tc>
                <a:tc>
                  <a:txBody>
                    <a:bodyPr/>
                    <a:lstStyle/>
                    <a:p>
                      <a:pPr algn="ctr"/>
                      <a:r>
                        <a:rPr lang="en-US" dirty="0"/>
                        <a:t>58</a:t>
                      </a:r>
                    </a:p>
                  </a:txBody>
                  <a:tcPr/>
                </a:tc>
                <a:tc>
                  <a:txBody>
                    <a:bodyPr/>
                    <a:lstStyle/>
                    <a:p>
                      <a:pPr algn="ctr"/>
                      <a:r>
                        <a:rPr lang="en-US" dirty="0"/>
                        <a:t>216.4</a:t>
                      </a:r>
                    </a:p>
                  </a:txBody>
                  <a:tcPr/>
                </a:tc>
                <a:tc>
                  <a:txBody>
                    <a:bodyPr/>
                    <a:lstStyle/>
                    <a:p>
                      <a:pPr algn="ctr"/>
                      <a:r>
                        <a:rPr lang="en-US" dirty="0"/>
                        <a:t>223.3</a:t>
                      </a:r>
                    </a:p>
                  </a:txBody>
                  <a:tcPr/>
                </a:tc>
                <a:tc>
                  <a:txBody>
                    <a:bodyPr/>
                    <a:lstStyle/>
                    <a:p>
                      <a:pPr algn="ctr"/>
                      <a:r>
                        <a:rPr lang="en-US" dirty="0"/>
                        <a:t>6.9*</a:t>
                      </a:r>
                    </a:p>
                  </a:txBody>
                  <a:tcPr/>
                </a:tc>
                <a:extLst>
                  <a:ext uri="{0D108BD9-81ED-4DB2-BD59-A6C34878D82A}">
                    <a16:rowId xmlns:a16="http://schemas.microsoft.com/office/drawing/2014/main" val="101663966"/>
                  </a:ext>
                </a:extLst>
              </a:tr>
              <a:tr h="370840">
                <a:tc>
                  <a:txBody>
                    <a:bodyPr/>
                    <a:lstStyle/>
                    <a:p>
                      <a:r>
                        <a:rPr lang="en-US" dirty="0"/>
                        <a:t>Caucasian</a:t>
                      </a:r>
                    </a:p>
                  </a:txBody>
                  <a:tcPr/>
                </a:tc>
                <a:tc>
                  <a:txBody>
                    <a:bodyPr/>
                    <a:lstStyle/>
                    <a:p>
                      <a:pPr algn="ctr"/>
                      <a:r>
                        <a:rPr lang="en-US" dirty="0"/>
                        <a:t>2</a:t>
                      </a:r>
                    </a:p>
                  </a:txBody>
                  <a:tcPr/>
                </a:tc>
                <a:tc>
                  <a:txBody>
                    <a:bodyPr/>
                    <a:lstStyle/>
                    <a:p>
                      <a:pPr algn="ctr"/>
                      <a:r>
                        <a:rPr lang="en-US" dirty="0"/>
                        <a:t>228.0</a:t>
                      </a:r>
                    </a:p>
                  </a:txBody>
                  <a:tcPr/>
                </a:tc>
                <a:tc>
                  <a:txBody>
                    <a:bodyPr/>
                    <a:lstStyle/>
                    <a:p>
                      <a:pPr algn="ctr"/>
                      <a:r>
                        <a:rPr lang="en-US" dirty="0"/>
                        <a:t>231.5</a:t>
                      </a:r>
                    </a:p>
                  </a:txBody>
                  <a:tcPr/>
                </a:tc>
                <a:tc>
                  <a:txBody>
                    <a:bodyPr/>
                    <a:lstStyle/>
                    <a:p>
                      <a:pPr algn="ctr"/>
                      <a:r>
                        <a:rPr lang="en-US" dirty="0"/>
                        <a:t>3.5</a:t>
                      </a:r>
                    </a:p>
                  </a:txBody>
                  <a:tcPr/>
                </a:tc>
                <a:extLst>
                  <a:ext uri="{0D108BD9-81ED-4DB2-BD59-A6C34878D82A}">
                    <a16:rowId xmlns:a16="http://schemas.microsoft.com/office/drawing/2014/main" val="1542387099"/>
                  </a:ext>
                </a:extLst>
              </a:tr>
              <a:tr h="370840">
                <a:tc>
                  <a:txBody>
                    <a:bodyPr/>
                    <a:lstStyle/>
                    <a:p>
                      <a:pPr algn="ctr"/>
                      <a:r>
                        <a:rPr lang="en-US" dirty="0"/>
                        <a:t>All Students</a:t>
                      </a:r>
                    </a:p>
                  </a:txBody>
                  <a:tcPr/>
                </a:tc>
                <a:tc>
                  <a:txBody>
                    <a:bodyPr/>
                    <a:lstStyle/>
                    <a:p>
                      <a:pPr algn="ctr"/>
                      <a:r>
                        <a:rPr lang="en-US" dirty="0"/>
                        <a:t>70</a:t>
                      </a:r>
                    </a:p>
                  </a:txBody>
                  <a:tcPr/>
                </a:tc>
                <a:tc>
                  <a:txBody>
                    <a:bodyPr/>
                    <a:lstStyle/>
                    <a:p>
                      <a:pPr algn="ctr"/>
                      <a:r>
                        <a:rPr lang="en-US" dirty="0"/>
                        <a:t>217.1</a:t>
                      </a:r>
                    </a:p>
                  </a:txBody>
                  <a:tcPr/>
                </a:tc>
                <a:tc>
                  <a:txBody>
                    <a:bodyPr/>
                    <a:lstStyle/>
                    <a:p>
                      <a:pPr algn="ctr"/>
                      <a:r>
                        <a:rPr lang="en-US" dirty="0"/>
                        <a:t>223.7</a:t>
                      </a:r>
                    </a:p>
                  </a:txBody>
                  <a:tcPr/>
                </a:tc>
                <a:tc>
                  <a:txBody>
                    <a:bodyPr/>
                    <a:lstStyle/>
                    <a:p>
                      <a:pPr algn="ctr"/>
                      <a:r>
                        <a:rPr lang="en-US" dirty="0"/>
                        <a:t>3.5</a:t>
                      </a:r>
                    </a:p>
                  </a:txBody>
                  <a:tcPr/>
                </a:tc>
                <a:extLst>
                  <a:ext uri="{0D108BD9-81ED-4DB2-BD59-A6C34878D82A}">
                    <a16:rowId xmlns:a16="http://schemas.microsoft.com/office/drawing/2014/main" val="649646566"/>
                  </a:ext>
                </a:extLst>
              </a:tr>
            </a:tbl>
          </a:graphicData>
        </a:graphic>
      </p:graphicFrame>
      <p:sp>
        <p:nvSpPr>
          <p:cNvPr id="4" name="Subtitle 3"/>
          <p:cNvSpPr>
            <a:spLocks noGrp="1"/>
          </p:cNvSpPr>
          <p:nvPr>
            <p:ph type="subTitle" idx="10"/>
          </p:nvPr>
        </p:nvSpPr>
        <p:spPr/>
        <p:txBody>
          <a:bodyPr/>
          <a:lstStyle/>
          <a:p>
            <a:r>
              <a:rPr lang="en-US" dirty="0"/>
              <a:t>MAP Growth Math</a:t>
            </a:r>
          </a:p>
        </p:txBody>
      </p:sp>
      <p:sp>
        <p:nvSpPr>
          <p:cNvPr id="5" name="TextBox 4"/>
          <p:cNvSpPr txBox="1"/>
          <p:nvPr/>
        </p:nvSpPr>
        <p:spPr>
          <a:xfrm>
            <a:off x="838199" y="4681183"/>
            <a:ext cx="10515600" cy="1477328"/>
          </a:xfrm>
          <a:prstGeom prst="rect">
            <a:avLst/>
          </a:prstGeom>
          <a:noFill/>
        </p:spPr>
        <p:txBody>
          <a:bodyPr wrap="square" rtlCol="0">
            <a:spAutoFit/>
          </a:bodyPr>
          <a:lstStyle/>
          <a:p>
            <a:r>
              <a:rPr lang="en-US" dirty="0"/>
              <a:t>During the 2014-2015 school year, African American students demonstrate two years of growth in reading in just one year on the Northwest Evaluation Association Measures of Academic Progress</a:t>
            </a:r>
            <a:r>
              <a:rPr lang="en-US" baseline="30000" dirty="0"/>
              <a:t>®</a:t>
            </a:r>
            <a:r>
              <a:rPr lang="en-US" dirty="0"/>
              <a:t> (NWEA</a:t>
            </a:r>
            <a:r>
              <a:rPr lang="en-US" baseline="30000" dirty="0"/>
              <a:t>TM</a:t>
            </a:r>
            <a:r>
              <a:rPr lang="en-US" dirty="0"/>
              <a:t> MAP</a:t>
            </a:r>
            <a:r>
              <a:rPr lang="en-US" baseline="30000" dirty="0"/>
              <a:t>®</a:t>
            </a:r>
            <a:r>
              <a:rPr lang="en-US" dirty="0"/>
              <a:t>) Reading and Mathematics tests. African American, Caucasian, and Hispanic students improved their performance on the NWEA MAP Math test from fall 2014 to spring 2015. Results were significant for African American students (p&lt;0.05).</a:t>
            </a:r>
            <a:endParaRPr lang="en-US" sz="2000" dirty="0">
              <a:solidFill>
                <a:srgbClr val="6E7075"/>
              </a:solidFill>
            </a:endParaRPr>
          </a:p>
        </p:txBody>
      </p:sp>
      <p:sp>
        <p:nvSpPr>
          <p:cNvPr id="7" name="TextBox 6"/>
          <p:cNvSpPr txBox="1"/>
          <p:nvPr/>
        </p:nvSpPr>
        <p:spPr>
          <a:xfrm>
            <a:off x="838199" y="1382452"/>
            <a:ext cx="10515600" cy="707886"/>
          </a:xfrm>
          <a:prstGeom prst="rect">
            <a:avLst/>
          </a:prstGeom>
          <a:noFill/>
        </p:spPr>
        <p:txBody>
          <a:bodyPr wrap="square" rtlCol="0">
            <a:spAutoFit/>
          </a:bodyPr>
          <a:lstStyle/>
          <a:p>
            <a:r>
              <a:rPr lang="en-US" sz="2000" b="1" dirty="0" err="1">
                <a:solidFill>
                  <a:srgbClr val="6E7075"/>
                </a:solidFill>
              </a:rPr>
              <a:t>Vertus</a:t>
            </a:r>
            <a:r>
              <a:rPr lang="en-US" sz="2000" b="1" dirty="0">
                <a:solidFill>
                  <a:srgbClr val="6E7075"/>
                </a:solidFill>
              </a:rPr>
              <a:t> Academy Edgenuity Students</a:t>
            </a:r>
          </a:p>
          <a:p>
            <a:r>
              <a:rPr lang="en-US" sz="2000" b="1" dirty="0">
                <a:solidFill>
                  <a:srgbClr val="6E7075"/>
                </a:solidFill>
              </a:rPr>
              <a:t>NWEA MAP Growth Math Results by Ethnicity</a:t>
            </a:r>
          </a:p>
        </p:txBody>
      </p:sp>
      <p:sp>
        <p:nvSpPr>
          <p:cNvPr id="8" name="TextBox 7"/>
          <p:cNvSpPr txBox="1"/>
          <p:nvPr/>
        </p:nvSpPr>
        <p:spPr>
          <a:xfrm>
            <a:off x="9689910" y="4247825"/>
            <a:ext cx="1632184" cy="310527"/>
          </a:xfrm>
          <a:prstGeom prst="rect">
            <a:avLst/>
          </a:prstGeom>
          <a:noFill/>
        </p:spPr>
        <p:txBody>
          <a:bodyPr wrap="square" rtlCol="0">
            <a:spAutoFit/>
          </a:bodyPr>
          <a:lstStyle/>
          <a:p>
            <a:pPr algn="r"/>
            <a:r>
              <a:rPr lang="en-US" sz="1400" dirty="0">
                <a:solidFill>
                  <a:srgbClr val="6E7075"/>
                </a:solidFill>
              </a:rPr>
              <a:t>*p&lt;0.05</a:t>
            </a:r>
          </a:p>
        </p:txBody>
      </p:sp>
    </p:spTree>
    <p:extLst>
      <p:ext uri="{BB962C8B-B14F-4D97-AF65-F5344CB8AC3E}">
        <p14:creationId xmlns:p14="http://schemas.microsoft.com/office/powerpoint/2010/main" val="374641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AA3B7-A520-4CD4-917F-F8C0695C44BC}"/>
              </a:ext>
            </a:extLst>
          </p:cNvPr>
          <p:cNvSpPr>
            <a:spLocks noGrp="1"/>
          </p:cNvSpPr>
          <p:nvPr>
            <p:ph type="title"/>
          </p:nvPr>
        </p:nvSpPr>
        <p:spPr/>
        <p:txBody>
          <a:bodyPr/>
          <a:lstStyle/>
          <a:p>
            <a:r>
              <a:rPr lang="en-US" dirty="0" err="1"/>
              <a:t>Vertus</a:t>
            </a:r>
            <a:r>
              <a:rPr lang="en-US" dirty="0"/>
              <a:t> Charter School</a:t>
            </a:r>
          </a:p>
        </p:txBody>
      </p:sp>
      <p:graphicFrame>
        <p:nvGraphicFramePr>
          <p:cNvPr id="5" name="Content Placeholder 4">
            <a:extLst>
              <a:ext uri="{FF2B5EF4-FFF2-40B4-BE49-F238E27FC236}">
                <a16:creationId xmlns:a16="http://schemas.microsoft.com/office/drawing/2014/main" id="{A56FAEA1-4FFC-4D10-848E-0189C5AC5C98}"/>
              </a:ext>
            </a:extLst>
          </p:cNvPr>
          <p:cNvGraphicFramePr>
            <a:graphicFrameLocks noGrp="1"/>
          </p:cNvGraphicFramePr>
          <p:nvPr>
            <p:ph idx="1"/>
            <p:extLst>
              <p:ext uri="{D42A27DB-BD31-4B8C-83A1-F6EECF244321}">
                <p14:modId xmlns:p14="http://schemas.microsoft.com/office/powerpoint/2010/main" val="1177371489"/>
              </p:ext>
            </p:extLst>
          </p:nvPr>
        </p:nvGraphicFramePr>
        <p:xfrm>
          <a:off x="42804" y="1214120"/>
          <a:ext cx="12106392" cy="4429760"/>
        </p:xfrm>
        <a:graphic>
          <a:graphicData uri="http://schemas.openxmlformats.org/drawingml/2006/table">
            <a:tbl>
              <a:tblPr firstRow="1" bandRow="1">
                <a:tableStyleId>{21E4AEA4-8DFA-4A89-87EB-49C32662AFE0}</a:tableStyleId>
              </a:tblPr>
              <a:tblGrid>
                <a:gridCol w="1188720">
                  <a:extLst>
                    <a:ext uri="{9D8B030D-6E8A-4147-A177-3AD203B41FA5}">
                      <a16:colId xmlns:a16="http://schemas.microsoft.com/office/drawing/2014/main" val="564929624"/>
                    </a:ext>
                  </a:extLst>
                </a:gridCol>
                <a:gridCol w="1188720">
                  <a:extLst>
                    <a:ext uri="{9D8B030D-6E8A-4147-A177-3AD203B41FA5}">
                      <a16:colId xmlns:a16="http://schemas.microsoft.com/office/drawing/2014/main" val="1422242571"/>
                    </a:ext>
                  </a:extLst>
                </a:gridCol>
                <a:gridCol w="1067529">
                  <a:extLst>
                    <a:ext uri="{9D8B030D-6E8A-4147-A177-3AD203B41FA5}">
                      <a16:colId xmlns:a16="http://schemas.microsoft.com/office/drawing/2014/main" val="587683635"/>
                    </a:ext>
                  </a:extLst>
                </a:gridCol>
                <a:gridCol w="1067529">
                  <a:extLst>
                    <a:ext uri="{9D8B030D-6E8A-4147-A177-3AD203B41FA5}">
                      <a16:colId xmlns:a16="http://schemas.microsoft.com/office/drawing/2014/main" val="802023371"/>
                    </a:ext>
                  </a:extLst>
                </a:gridCol>
                <a:gridCol w="1067529">
                  <a:extLst>
                    <a:ext uri="{9D8B030D-6E8A-4147-A177-3AD203B41FA5}">
                      <a16:colId xmlns:a16="http://schemas.microsoft.com/office/drawing/2014/main" val="1418502062"/>
                    </a:ext>
                  </a:extLst>
                </a:gridCol>
                <a:gridCol w="1067529">
                  <a:extLst>
                    <a:ext uri="{9D8B030D-6E8A-4147-A177-3AD203B41FA5}">
                      <a16:colId xmlns:a16="http://schemas.microsoft.com/office/drawing/2014/main" val="4246547220"/>
                    </a:ext>
                  </a:extLst>
                </a:gridCol>
                <a:gridCol w="1188720">
                  <a:extLst>
                    <a:ext uri="{9D8B030D-6E8A-4147-A177-3AD203B41FA5}">
                      <a16:colId xmlns:a16="http://schemas.microsoft.com/office/drawing/2014/main" val="3874268822"/>
                    </a:ext>
                  </a:extLst>
                </a:gridCol>
                <a:gridCol w="1067529">
                  <a:extLst>
                    <a:ext uri="{9D8B030D-6E8A-4147-A177-3AD203B41FA5}">
                      <a16:colId xmlns:a16="http://schemas.microsoft.com/office/drawing/2014/main" val="3206368817"/>
                    </a:ext>
                  </a:extLst>
                </a:gridCol>
                <a:gridCol w="1067529">
                  <a:extLst>
                    <a:ext uri="{9D8B030D-6E8A-4147-A177-3AD203B41FA5}">
                      <a16:colId xmlns:a16="http://schemas.microsoft.com/office/drawing/2014/main" val="1715254472"/>
                    </a:ext>
                  </a:extLst>
                </a:gridCol>
                <a:gridCol w="1067529">
                  <a:extLst>
                    <a:ext uri="{9D8B030D-6E8A-4147-A177-3AD203B41FA5}">
                      <a16:colId xmlns:a16="http://schemas.microsoft.com/office/drawing/2014/main" val="995422274"/>
                    </a:ext>
                  </a:extLst>
                </a:gridCol>
                <a:gridCol w="1067529">
                  <a:extLst>
                    <a:ext uri="{9D8B030D-6E8A-4147-A177-3AD203B41FA5}">
                      <a16:colId xmlns:a16="http://schemas.microsoft.com/office/drawing/2014/main" val="4057936319"/>
                    </a:ext>
                  </a:extLst>
                </a:gridCol>
              </a:tblGrid>
              <a:tr h="370840">
                <a:tc>
                  <a:txBody>
                    <a:bodyPr/>
                    <a:lstStyle/>
                    <a:p>
                      <a:r>
                        <a:rPr lang="en-US" dirty="0"/>
                        <a:t>Cohort / Ethnicity</a:t>
                      </a:r>
                    </a:p>
                  </a:txBody>
                  <a:tcPr/>
                </a:tc>
                <a:tc>
                  <a:txBody>
                    <a:bodyPr/>
                    <a:lstStyle/>
                    <a:p>
                      <a:pPr algn="ctr"/>
                      <a:r>
                        <a:rPr lang="en-US" dirty="0"/>
                        <a:t>First Year # of Students</a:t>
                      </a:r>
                    </a:p>
                  </a:txBody>
                  <a:tcPr/>
                </a:tc>
                <a:tc>
                  <a:txBody>
                    <a:bodyPr/>
                    <a:lstStyle/>
                    <a:p>
                      <a:pPr algn="ctr"/>
                      <a:r>
                        <a:rPr lang="en-US" dirty="0"/>
                        <a:t>First Fall NCE</a:t>
                      </a:r>
                    </a:p>
                  </a:txBody>
                  <a:tcPr/>
                </a:tc>
                <a:tc>
                  <a:txBody>
                    <a:bodyPr/>
                    <a:lstStyle/>
                    <a:p>
                      <a:pPr algn="ctr"/>
                      <a:r>
                        <a:rPr lang="en-US" dirty="0"/>
                        <a:t>First Spring NCE</a:t>
                      </a:r>
                    </a:p>
                  </a:txBody>
                  <a:tcPr/>
                </a:tc>
                <a:tc>
                  <a:txBody>
                    <a:bodyPr/>
                    <a:lstStyle/>
                    <a:p>
                      <a:pPr algn="ctr"/>
                      <a:r>
                        <a:rPr lang="en-US" dirty="0"/>
                        <a:t>First Year Growth</a:t>
                      </a:r>
                    </a:p>
                  </a:txBody>
                  <a:tcPr/>
                </a:tc>
                <a:tc>
                  <a:txBody>
                    <a:bodyPr/>
                    <a:lstStyle/>
                    <a:p>
                      <a:pPr algn="ctr"/>
                      <a:r>
                        <a:rPr lang="en-US" dirty="0"/>
                        <a:t>First Year </a:t>
                      </a:r>
                      <a:r>
                        <a:rPr lang="en-US" sz="1400" dirty="0"/>
                        <a:t>effect size</a:t>
                      </a:r>
                    </a:p>
                  </a:txBody>
                  <a:tcPr/>
                </a:tc>
                <a:tc>
                  <a:txBody>
                    <a:bodyPr/>
                    <a:lstStyle/>
                    <a:p>
                      <a:pPr algn="ctr"/>
                      <a:r>
                        <a:rPr lang="en-US" dirty="0"/>
                        <a:t>Second Year # of Students</a:t>
                      </a:r>
                    </a:p>
                  </a:txBody>
                  <a:tcPr/>
                </a:tc>
                <a:tc>
                  <a:txBody>
                    <a:bodyPr/>
                    <a:lstStyle/>
                    <a:p>
                      <a:pPr algn="ctr"/>
                      <a:r>
                        <a:rPr lang="en-US" dirty="0"/>
                        <a:t>Second Fall NCE</a:t>
                      </a:r>
                    </a:p>
                  </a:txBody>
                  <a:tcPr/>
                </a:tc>
                <a:tc>
                  <a:txBody>
                    <a:bodyPr/>
                    <a:lstStyle/>
                    <a:p>
                      <a:pPr algn="ctr"/>
                      <a:r>
                        <a:rPr lang="en-US" dirty="0"/>
                        <a:t>Second Spring NCE</a:t>
                      </a:r>
                    </a:p>
                  </a:txBody>
                  <a:tcPr/>
                </a:tc>
                <a:tc>
                  <a:txBody>
                    <a:bodyPr/>
                    <a:lstStyle/>
                    <a:p>
                      <a:pPr algn="ctr"/>
                      <a:r>
                        <a:rPr lang="en-US" dirty="0"/>
                        <a:t>Second Year Growth</a:t>
                      </a:r>
                    </a:p>
                  </a:txBody>
                  <a:tcPr/>
                </a:tc>
                <a:tc>
                  <a:txBody>
                    <a:bodyPr/>
                    <a:lstStyle/>
                    <a:p>
                      <a:pPr algn="ctr"/>
                      <a:r>
                        <a:rPr lang="en-US" dirty="0"/>
                        <a:t>Second Year </a:t>
                      </a:r>
                      <a:r>
                        <a:rPr lang="en-US" sz="1500" dirty="0"/>
                        <a:t>effect size</a:t>
                      </a:r>
                    </a:p>
                  </a:txBody>
                  <a:tcPr/>
                </a:tc>
                <a:extLst>
                  <a:ext uri="{0D108BD9-81ED-4DB2-BD59-A6C34878D82A}">
                    <a16:rowId xmlns:a16="http://schemas.microsoft.com/office/drawing/2014/main" val="3802059624"/>
                  </a:ext>
                </a:extLst>
              </a:tr>
              <a:tr h="370840">
                <a:tc>
                  <a:txBody>
                    <a:bodyPr/>
                    <a:lstStyle/>
                    <a:p>
                      <a:r>
                        <a:rPr lang="en-US" b="1" dirty="0"/>
                        <a:t>2014-15</a:t>
                      </a:r>
                    </a:p>
                  </a:txBody>
                  <a:tcPr/>
                </a:tc>
                <a:tc>
                  <a:txBody>
                    <a:bodyPr/>
                    <a:lstStyle/>
                    <a:p>
                      <a:pPr algn="ctr"/>
                      <a:r>
                        <a:rPr lang="en-US" b="1" dirty="0"/>
                        <a:t>70</a:t>
                      </a:r>
                    </a:p>
                  </a:txBody>
                  <a:tcPr/>
                </a:tc>
                <a:tc>
                  <a:txBody>
                    <a:bodyPr/>
                    <a:lstStyle/>
                    <a:p>
                      <a:pPr algn="ctr"/>
                      <a:r>
                        <a:rPr lang="en-US" b="1" dirty="0"/>
                        <a:t>30.74</a:t>
                      </a:r>
                    </a:p>
                  </a:txBody>
                  <a:tcPr/>
                </a:tc>
                <a:tc>
                  <a:txBody>
                    <a:bodyPr/>
                    <a:lstStyle/>
                    <a:p>
                      <a:pPr algn="ctr"/>
                      <a:r>
                        <a:rPr lang="en-US" b="1" dirty="0"/>
                        <a:t>35.74</a:t>
                      </a:r>
                    </a:p>
                  </a:txBody>
                  <a:tcPr/>
                </a:tc>
                <a:tc>
                  <a:txBody>
                    <a:bodyPr/>
                    <a:lstStyle/>
                    <a:p>
                      <a:pPr algn="ctr"/>
                      <a:r>
                        <a:rPr lang="en-US" b="1" dirty="0"/>
                        <a:t>5.00</a:t>
                      </a:r>
                    </a:p>
                  </a:txBody>
                  <a:tcPr/>
                </a:tc>
                <a:tc>
                  <a:txBody>
                    <a:bodyPr/>
                    <a:lstStyle/>
                    <a:p>
                      <a:pPr algn="ctr"/>
                      <a:r>
                        <a:rPr lang="en-US" b="1" dirty="0"/>
                        <a:t>0.55</a:t>
                      </a:r>
                    </a:p>
                  </a:txBody>
                  <a:tcPr/>
                </a:tc>
                <a:tc>
                  <a:txBody>
                    <a:bodyPr/>
                    <a:lstStyle/>
                    <a:p>
                      <a:pPr algn="ctr"/>
                      <a:r>
                        <a:rPr lang="en-US" b="1" dirty="0"/>
                        <a:t>40</a:t>
                      </a:r>
                    </a:p>
                  </a:txBody>
                  <a:tcPr/>
                </a:tc>
                <a:tc>
                  <a:txBody>
                    <a:bodyPr/>
                    <a:lstStyle/>
                    <a:p>
                      <a:pPr algn="ctr"/>
                      <a:r>
                        <a:rPr lang="en-US" b="1" dirty="0"/>
                        <a:t>39.71</a:t>
                      </a:r>
                    </a:p>
                  </a:txBody>
                  <a:tcPr/>
                </a:tc>
                <a:tc>
                  <a:txBody>
                    <a:bodyPr/>
                    <a:lstStyle/>
                    <a:p>
                      <a:pPr algn="ctr"/>
                      <a:r>
                        <a:rPr lang="en-US" b="1" dirty="0"/>
                        <a:t>43.13</a:t>
                      </a:r>
                    </a:p>
                  </a:txBody>
                  <a:tcPr/>
                </a:tc>
                <a:tc>
                  <a:txBody>
                    <a:bodyPr/>
                    <a:lstStyle/>
                    <a:p>
                      <a:pPr algn="ctr"/>
                      <a:r>
                        <a:rPr lang="en-US" b="1" dirty="0"/>
                        <a:t>3.42</a:t>
                      </a:r>
                    </a:p>
                  </a:txBody>
                  <a:tcPr/>
                </a:tc>
                <a:tc>
                  <a:txBody>
                    <a:bodyPr/>
                    <a:lstStyle/>
                    <a:p>
                      <a:pPr algn="ctr"/>
                      <a:r>
                        <a:rPr lang="en-US" b="1" dirty="0"/>
                        <a:t>0.53</a:t>
                      </a:r>
                    </a:p>
                  </a:txBody>
                  <a:tcPr/>
                </a:tc>
                <a:extLst>
                  <a:ext uri="{0D108BD9-81ED-4DB2-BD59-A6C34878D82A}">
                    <a16:rowId xmlns:a16="http://schemas.microsoft.com/office/drawing/2014/main" val="2989995040"/>
                  </a:ext>
                </a:extLst>
              </a:tr>
              <a:tr h="370840">
                <a:tc>
                  <a:txBody>
                    <a:bodyPr/>
                    <a:lstStyle/>
                    <a:p>
                      <a:r>
                        <a:rPr lang="en-US" dirty="0"/>
                        <a:t>Black</a:t>
                      </a:r>
                    </a:p>
                  </a:txBody>
                  <a:tcPr/>
                </a:tc>
                <a:tc>
                  <a:txBody>
                    <a:bodyPr/>
                    <a:lstStyle/>
                    <a:p>
                      <a:pPr algn="ctr"/>
                      <a:r>
                        <a:rPr lang="en-US" dirty="0"/>
                        <a:t>62</a:t>
                      </a:r>
                    </a:p>
                  </a:txBody>
                  <a:tcPr/>
                </a:tc>
                <a:tc>
                  <a:txBody>
                    <a:bodyPr/>
                    <a:lstStyle/>
                    <a:p>
                      <a:pPr algn="ctr"/>
                      <a:r>
                        <a:rPr lang="en-US" dirty="0"/>
                        <a:t>30.21</a:t>
                      </a:r>
                    </a:p>
                  </a:txBody>
                  <a:tcPr/>
                </a:tc>
                <a:tc>
                  <a:txBody>
                    <a:bodyPr/>
                    <a:lstStyle/>
                    <a:p>
                      <a:pPr algn="ctr"/>
                      <a:r>
                        <a:rPr lang="en-US" dirty="0"/>
                        <a:t>35.27</a:t>
                      </a:r>
                    </a:p>
                  </a:txBody>
                  <a:tcPr/>
                </a:tc>
                <a:tc>
                  <a:txBody>
                    <a:bodyPr/>
                    <a:lstStyle/>
                    <a:p>
                      <a:pPr algn="ctr"/>
                      <a:r>
                        <a:rPr lang="en-US" dirty="0"/>
                        <a:t>5.06</a:t>
                      </a:r>
                    </a:p>
                  </a:txBody>
                  <a:tcPr/>
                </a:tc>
                <a:tc>
                  <a:txBody>
                    <a:bodyPr/>
                    <a:lstStyle/>
                    <a:p>
                      <a:pPr algn="ctr"/>
                      <a:r>
                        <a:rPr lang="en-US" dirty="0"/>
                        <a:t>0.54</a:t>
                      </a:r>
                    </a:p>
                  </a:txBody>
                  <a:tcPr/>
                </a:tc>
                <a:tc>
                  <a:txBody>
                    <a:bodyPr/>
                    <a:lstStyle/>
                    <a:p>
                      <a:pPr algn="ctr"/>
                      <a:r>
                        <a:rPr lang="en-US" dirty="0"/>
                        <a:t>37</a:t>
                      </a:r>
                    </a:p>
                  </a:txBody>
                  <a:tcPr/>
                </a:tc>
                <a:tc>
                  <a:txBody>
                    <a:bodyPr/>
                    <a:lstStyle/>
                    <a:p>
                      <a:pPr algn="ctr"/>
                      <a:r>
                        <a:rPr lang="en-US" dirty="0"/>
                        <a:t>39.60</a:t>
                      </a:r>
                    </a:p>
                  </a:txBody>
                  <a:tcPr/>
                </a:tc>
                <a:tc>
                  <a:txBody>
                    <a:bodyPr/>
                    <a:lstStyle/>
                    <a:p>
                      <a:pPr algn="ctr"/>
                      <a:r>
                        <a:rPr lang="en-US" dirty="0"/>
                        <a:t>42.67</a:t>
                      </a:r>
                    </a:p>
                  </a:txBody>
                  <a:tcPr/>
                </a:tc>
                <a:tc>
                  <a:txBody>
                    <a:bodyPr/>
                    <a:lstStyle/>
                    <a:p>
                      <a:pPr algn="ctr"/>
                      <a:r>
                        <a:rPr lang="en-US" dirty="0"/>
                        <a:t>3.06</a:t>
                      </a:r>
                    </a:p>
                  </a:txBody>
                  <a:tcPr/>
                </a:tc>
                <a:tc>
                  <a:txBody>
                    <a:bodyPr/>
                    <a:lstStyle/>
                    <a:p>
                      <a:pPr algn="ctr"/>
                      <a:r>
                        <a:rPr lang="en-US" dirty="0"/>
                        <a:t>0.48</a:t>
                      </a:r>
                    </a:p>
                  </a:txBody>
                  <a:tcPr/>
                </a:tc>
                <a:extLst>
                  <a:ext uri="{0D108BD9-81ED-4DB2-BD59-A6C34878D82A}">
                    <a16:rowId xmlns:a16="http://schemas.microsoft.com/office/drawing/2014/main" val="4011180931"/>
                  </a:ext>
                </a:extLst>
              </a:tr>
              <a:tr h="370840">
                <a:tc>
                  <a:txBody>
                    <a:bodyPr/>
                    <a:lstStyle/>
                    <a:p>
                      <a:r>
                        <a:rPr lang="en-US" b="1" dirty="0"/>
                        <a:t>2015-16</a:t>
                      </a:r>
                    </a:p>
                  </a:txBody>
                  <a:tcPr/>
                </a:tc>
                <a:tc>
                  <a:txBody>
                    <a:bodyPr/>
                    <a:lstStyle/>
                    <a:p>
                      <a:pPr algn="ctr"/>
                      <a:r>
                        <a:rPr lang="en-US" b="1" dirty="0"/>
                        <a:t>50</a:t>
                      </a:r>
                    </a:p>
                  </a:txBody>
                  <a:tcPr/>
                </a:tc>
                <a:tc>
                  <a:txBody>
                    <a:bodyPr/>
                    <a:lstStyle/>
                    <a:p>
                      <a:pPr algn="ctr"/>
                      <a:r>
                        <a:rPr lang="en-US" b="1" dirty="0"/>
                        <a:t>31.64</a:t>
                      </a:r>
                    </a:p>
                  </a:txBody>
                  <a:tcPr/>
                </a:tc>
                <a:tc>
                  <a:txBody>
                    <a:bodyPr/>
                    <a:lstStyle/>
                    <a:p>
                      <a:pPr algn="ctr"/>
                      <a:r>
                        <a:rPr lang="en-US" b="1" dirty="0"/>
                        <a:t>37.93</a:t>
                      </a:r>
                    </a:p>
                  </a:txBody>
                  <a:tcPr/>
                </a:tc>
                <a:tc>
                  <a:txBody>
                    <a:bodyPr/>
                    <a:lstStyle/>
                    <a:p>
                      <a:pPr algn="ctr"/>
                      <a:r>
                        <a:rPr lang="en-US" b="1" dirty="0"/>
                        <a:t>6.29</a:t>
                      </a:r>
                    </a:p>
                  </a:txBody>
                  <a:tcPr/>
                </a:tc>
                <a:tc>
                  <a:txBody>
                    <a:bodyPr/>
                    <a:lstStyle/>
                    <a:p>
                      <a:pPr algn="ctr"/>
                      <a:r>
                        <a:rPr lang="en-US" b="1" dirty="0"/>
                        <a:t>0.90</a:t>
                      </a:r>
                    </a:p>
                  </a:txBody>
                  <a:tcPr/>
                </a:tc>
                <a:tc>
                  <a:txBody>
                    <a:bodyPr/>
                    <a:lstStyle/>
                    <a:p>
                      <a:pPr algn="ctr"/>
                      <a:r>
                        <a:rPr lang="en-US" b="1" dirty="0"/>
                        <a:t>47</a:t>
                      </a:r>
                    </a:p>
                  </a:txBody>
                  <a:tcPr/>
                </a:tc>
                <a:tc>
                  <a:txBody>
                    <a:bodyPr/>
                    <a:lstStyle/>
                    <a:p>
                      <a:pPr algn="ctr"/>
                      <a:r>
                        <a:rPr lang="en-US" b="1" dirty="0"/>
                        <a:t>37.99</a:t>
                      </a:r>
                    </a:p>
                  </a:txBody>
                  <a:tcPr/>
                </a:tc>
                <a:tc>
                  <a:txBody>
                    <a:bodyPr/>
                    <a:lstStyle/>
                    <a:p>
                      <a:pPr algn="ctr"/>
                      <a:r>
                        <a:rPr lang="en-US" b="1" dirty="0"/>
                        <a:t>40.80</a:t>
                      </a:r>
                    </a:p>
                  </a:txBody>
                  <a:tcPr/>
                </a:tc>
                <a:tc>
                  <a:txBody>
                    <a:bodyPr/>
                    <a:lstStyle/>
                    <a:p>
                      <a:pPr algn="ctr"/>
                      <a:r>
                        <a:rPr lang="en-US" b="1" dirty="0"/>
                        <a:t>2.81</a:t>
                      </a:r>
                    </a:p>
                  </a:txBody>
                  <a:tcPr/>
                </a:tc>
                <a:tc>
                  <a:txBody>
                    <a:bodyPr/>
                    <a:lstStyle/>
                    <a:p>
                      <a:pPr algn="ctr"/>
                      <a:r>
                        <a:rPr lang="en-US" b="1" dirty="0"/>
                        <a:t>0.43</a:t>
                      </a:r>
                    </a:p>
                  </a:txBody>
                  <a:tcPr/>
                </a:tc>
                <a:extLst>
                  <a:ext uri="{0D108BD9-81ED-4DB2-BD59-A6C34878D82A}">
                    <a16:rowId xmlns:a16="http://schemas.microsoft.com/office/drawing/2014/main" val="2875204807"/>
                  </a:ext>
                </a:extLst>
              </a:tr>
              <a:tr h="190066">
                <a:tc>
                  <a:txBody>
                    <a:bodyPr/>
                    <a:lstStyle/>
                    <a:p>
                      <a:r>
                        <a:rPr lang="en-US" dirty="0"/>
                        <a:t>Black</a:t>
                      </a:r>
                    </a:p>
                  </a:txBody>
                  <a:tcPr/>
                </a:tc>
                <a:tc>
                  <a:txBody>
                    <a:bodyPr/>
                    <a:lstStyle/>
                    <a:p>
                      <a:pPr algn="ctr"/>
                      <a:r>
                        <a:rPr lang="en-US" dirty="0"/>
                        <a:t>39</a:t>
                      </a:r>
                    </a:p>
                  </a:txBody>
                  <a:tcPr/>
                </a:tc>
                <a:tc>
                  <a:txBody>
                    <a:bodyPr/>
                    <a:lstStyle/>
                    <a:p>
                      <a:pPr algn="ctr"/>
                      <a:r>
                        <a:rPr lang="en-US" dirty="0"/>
                        <a:t>30.82</a:t>
                      </a:r>
                    </a:p>
                  </a:txBody>
                  <a:tcPr/>
                </a:tc>
                <a:tc>
                  <a:txBody>
                    <a:bodyPr/>
                    <a:lstStyle/>
                    <a:p>
                      <a:pPr algn="ctr"/>
                      <a:r>
                        <a:rPr lang="en-US" dirty="0"/>
                        <a:t>37.22</a:t>
                      </a:r>
                    </a:p>
                  </a:txBody>
                  <a:tcPr/>
                </a:tc>
                <a:tc>
                  <a:txBody>
                    <a:bodyPr/>
                    <a:lstStyle/>
                    <a:p>
                      <a:pPr algn="ctr"/>
                      <a:r>
                        <a:rPr lang="en-US" dirty="0"/>
                        <a:t>6.40</a:t>
                      </a:r>
                    </a:p>
                  </a:txBody>
                  <a:tcPr/>
                </a:tc>
                <a:tc>
                  <a:txBody>
                    <a:bodyPr/>
                    <a:lstStyle/>
                    <a:p>
                      <a:pPr algn="ctr"/>
                      <a:r>
                        <a:rPr lang="en-US" dirty="0"/>
                        <a:t>0.93</a:t>
                      </a:r>
                    </a:p>
                  </a:txBody>
                  <a:tcPr/>
                </a:tc>
                <a:tc>
                  <a:txBody>
                    <a:bodyPr/>
                    <a:lstStyle/>
                    <a:p>
                      <a:pPr algn="ctr"/>
                      <a:r>
                        <a:rPr lang="en-US" dirty="0"/>
                        <a:t>39</a:t>
                      </a:r>
                    </a:p>
                  </a:txBody>
                  <a:tcPr/>
                </a:tc>
                <a:tc>
                  <a:txBody>
                    <a:bodyPr/>
                    <a:lstStyle/>
                    <a:p>
                      <a:pPr algn="ctr"/>
                      <a:r>
                        <a:rPr lang="en-US" dirty="0"/>
                        <a:t>36.99</a:t>
                      </a:r>
                    </a:p>
                  </a:txBody>
                  <a:tcPr/>
                </a:tc>
                <a:tc>
                  <a:txBody>
                    <a:bodyPr/>
                    <a:lstStyle/>
                    <a:p>
                      <a:pPr algn="ctr"/>
                      <a:r>
                        <a:rPr lang="en-US" dirty="0"/>
                        <a:t>40.41</a:t>
                      </a:r>
                    </a:p>
                  </a:txBody>
                  <a:tcPr/>
                </a:tc>
                <a:tc>
                  <a:txBody>
                    <a:bodyPr/>
                    <a:lstStyle/>
                    <a:p>
                      <a:pPr algn="ctr"/>
                      <a:r>
                        <a:rPr lang="en-US" dirty="0"/>
                        <a:t>3.41</a:t>
                      </a:r>
                    </a:p>
                  </a:txBody>
                  <a:tcPr/>
                </a:tc>
                <a:tc>
                  <a:txBody>
                    <a:bodyPr/>
                    <a:lstStyle/>
                    <a:p>
                      <a:pPr algn="ctr"/>
                      <a:r>
                        <a:rPr lang="en-US" dirty="0"/>
                        <a:t>0.50</a:t>
                      </a:r>
                    </a:p>
                  </a:txBody>
                  <a:tcPr/>
                </a:tc>
                <a:extLst>
                  <a:ext uri="{0D108BD9-81ED-4DB2-BD59-A6C34878D82A}">
                    <a16:rowId xmlns:a16="http://schemas.microsoft.com/office/drawing/2014/main" val="2097912904"/>
                  </a:ext>
                </a:extLst>
              </a:tr>
              <a:tr h="370840">
                <a:tc>
                  <a:txBody>
                    <a:bodyPr/>
                    <a:lstStyle/>
                    <a:p>
                      <a:r>
                        <a:rPr lang="en-US" b="1" dirty="0"/>
                        <a:t>2016-17</a:t>
                      </a:r>
                    </a:p>
                  </a:txBody>
                  <a:tcPr/>
                </a:tc>
                <a:tc>
                  <a:txBody>
                    <a:bodyPr/>
                    <a:lstStyle/>
                    <a:p>
                      <a:pPr algn="ctr"/>
                      <a:r>
                        <a:rPr lang="en-US" b="1" dirty="0"/>
                        <a:t>94</a:t>
                      </a:r>
                    </a:p>
                  </a:txBody>
                  <a:tcPr/>
                </a:tc>
                <a:tc>
                  <a:txBody>
                    <a:bodyPr/>
                    <a:lstStyle/>
                    <a:p>
                      <a:pPr algn="ctr"/>
                      <a:r>
                        <a:rPr lang="en-US" b="1" dirty="0"/>
                        <a:t>31.89</a:t>
                      </a:r>
                    </a:p>
                  </a:txBody>
                  <a:tcPr/>
                </a:tc>
                <a:tc>
                  <a:txBody>
                    <a:bodyPr/>
                    <a:lstStyle/>
                    <a:p>
                      <a:pPr algn="ctr"/>
                      <a:r>
                        <a:rPr lang="en-US" b="1" dirty="0"/>
                        <a:t>35.68</a:t>
                      </a:r>
                    </a:p>
                  </a:txBody>
                  <a:tcPr/>
                </a:tc>
                <a:tc>
                  <a:txBody>
                    <a:bodyPr/>
                    <a:lstStyle/>
                    <a:p>
                      <a:pPr algn="ctr"/>
                      <a:r>
                        <a:rPr lang="en-US" b="1" dirty="0"/>
                        <a:t>3.78</a:t>
                      </a:r>
                    </a:p>
                  </a:txBody>
                  <a:tcPr/>
                </a:tc>
                <a:tc>
                  <a:txBody>
                    <a:bodyPr/>
                    <a:lstStyle/>
                    <a:p>
                      <a:pPr algn="ctr"/>
                      <a:r>
                        <a:rPr lang="en-US" b="1" dirty="0"/>
                        <a:t>0.51</a:t>
                      </a:r>
                    </a:p>
                  </a:txBody>
                  <a:tcPr/>
                </a:tc>
                <a:tc>
                  <a:txBody>
                    <a:bodyPr/>
                    <a:lstStyle/>
                    <a:p>
                      <a:pPr algn="ctr"/>
                      <a:r>
                        <a:rPr lang="en-US" b="1" dirty="0"/>
                        <a:t>74</a:t>
                      </a:r>
                    </a:p>
                  </a:txBody>
                  <a:tcPr/>
                </a:tc>
                <a:tc>
                  <a:txBody>
                    <a:bodyPr/>
                    <a:lstStyle/>
                    <a:p>
                      <a:pPr algn="ctr"/>
                      <a:r>
                        <a:rPr lang="en-US" b="1" dirty="0"/>
                        <a:t>38.28</a:t>
                      </a:r>
                    </a:p>
                  </a:txBody>
                  <a:tcPr/>
                </a:tc>
                <a:tc>
                  <a:txBody>
                    <a:bodyPr/>
                    <a:lstStyle/>
                    <a:p>
                      <a:pPr algn="ctr"/>
                      <a:r>
                        <a:rPr lang="en-US" b="1" dirty="0"/>
                        <a:t>41.98</a:t>
                      </a:r>
                    </a:p>
                  </a:txBody>
                  <a:tcPr/>
                </a:tc>
                <a:tc>
                  <a:txBody>
                    <a:bodyPr/>
                    <a:lstStyle/>
                    <a:p>
                      <a:pPr algn="ctr"/>
                      <a:r>
                        <a:rPr lang="en-US" b="1" dirty="0"/>
                        <a:t>3.70</a:t>
                      </a:r>
                    </a:p>
                  </a:txBody>
                  <a:tcPr/>
                </a:tc>
                <a:tc>
                  <a:txBody>
                    <a:bodyPr/>
                    <a:lstStyle/>
                    <a:p>
                      <a:pPr algn="ctr"/>
                      <a:r>
                        <a:rPr lang="en-US" b="1" dirty="0"/>
                        <a:t>0.43</a:t>
                      </a:r>
                    </a:p>
                  </a:txBody>
                  <a:tcPr/>
                </a:tc>
                <a:extLst>
                  <a:ext uri="{0D108BD9-81ED-4DB2-BD59-A6C34878D82A}">
                    <a16:rowId xmlns:a16="http://schemas.microsoft.com/office/drawing/2014/main" val="2956091038"/>
                  </a:ext>
                </a:extLst>
              </a:tr>
              <a:tr h="370840">
                <a:tc>
                  <a:txBody>
                    <a:bodyPr/>
                    <a:lstStyle/>
                    <a:p>
                      <a:r>
                        <a:rPr lang="en-US" dirty="0"/>
                        <a:t>Black</a:t>
                      </a:r>
                    </a:p>
                  </a:txBody>
                  <a:tcPr/>
                </a:tc>
                <a:tc>
                  <a:txBody>
                    <a:bodyPr/>
                    <a:lstStyle/>
                    <a:p>
                      <a:pPr algn="ctr"/>
                      <a:r>
                        <a:rPr lang="en-US" dirty="0"/>
                        <a:t>88</a:t>
                      </a:r>
                    </a:p>
                  </a:txBody>
                  <a:tcPr/>
                </a:tc>
                <a:tc>
                  <a:txBody>
                    <a:bodyPr/>
                    <a:lstStyle/>
                    <a:p>
                      <a:pPr algn="ctr"/>
                      <a:r>
                        <a:rPr lang="en-US" dirty="0"/>
                        <a:t>31.64</a:t>
                      </a:r>
                    </a:p>
                  </a:txBody>
                  <a:tcPr/>
                </a:tc>
                <a:tc>
                  <a:txBody>
                    <a:bodyPr/>
                    <a:lstStyle/>
                    <a:p>
                      <a:pPr algn="ctr"/>
                      <a:r>
                        <a:rPr lang="en-US" dirty="0"/>
                        <a:t>35.40</a:t>
                      </a:r>
                    </a:p>
                  </a:txBody>
                  <a:tcPr/>
                </a:tc>
                <a:tc>
                  <a:txBody>
                    <a:bodyPr/>
                    <a:lstStyle/>
                    <a:p>
                      <a:pPr algn="ctr"/>
                      <a:r>
                        <a:rPr lang="en-US" dirty="0"/>
                        <a:t>3.77</a:t>
                      </a:r>
                    </a:p>
                  </a:txBody>
                  <a:tcPr/>
                </a:tc>
                <a:tc>
                  <a:txBody>
                    <a:bodyPr/>
                    <a:lstStyle/>
                    <a:p>
                      <a:pPr algn="ctr"/>
                      <a:r>
                        <a:rPr lang="en-US" dirty="0"/>
                        <a:t>0.50</a:t>
                      </a:r>
                    </a:p>
                  </a:txBody>
                  <a:tcPr/>
                </a:tc>
                <a:tc>
                  <a:txBody>
                    <a:bodyPr/>
                    <a:lstStyle/>
                    <a:p>
                      <a:pPr algn="ctr"/>
                      <a:r>
                        <a:rPr lang="en-US" dirty="0"/>
                        <a:t>65</a:t>
                      </a:r>
                    </a:p>
                  </a:txBody>
                  <a:tcPr/>
                </a:tc>
                <a:tc>
                  <a:txBody>
                    <a:bodyPr/>
                    <a:lstStyle/>
                    <a:p>
                      <a:pPr algn="ctr"/>
                      <a:r>
                        <a:rPr lang="en-US" dirty="0"/>
                        <a:t>37.21</a:t>
                      </a:r>
                    </a:p>
                  </a:txBody>
                  <a:tcPr/>
                </a:tc>
                <a:tc>
                  <a:txBody>
                    <a:bodyPr/>
                    <a:lstStyle/>
                    <a:p>
                      <a:pPr algn="ctr"/>
                      <a:r>
                        <a:rPr lang="en-US" dirty="0"/>
                        <a:t>40.88</a:t>
                      </a:r>
                    </a:p>
                  </a:txBody>
                  <a:tcPr/>
                </a:tc>
                <a:tc>
                  <a:txBody>
                    <a:bodyPr/>
                    <a:lstStyle/>
                    <a:p>
                      <a:pPr algn="ctr"/>
                      <a:r>
                        <a:rPr lang="en-US" dirty="0"/>
                        <a:t>3.67</a:t>
                      </a:r>
                    </a:p>
                  </a:txBody>
                  <a:tcPr/>
                </a:tc>
                <a:tc>
                  <a:txBody>
                    <a:bodyPr/>
                    <a:lstStyle/>
                    <a:p>
                      <a:pPr algn="ctr"/>
                      <a:r>
                        <a:rPr lang="en-US" dirty="0"/>
                        <a:t>0.42</a:t>
                      </a:r>
                    </a:p>
                  </a:txBody>
                  <a:tcPr/>
                </a:tc>
                <a:extLst>
                  <a:ext uri="{0D108BD9-81ED-4DB2-BD59-A6C34878D82A}">
                    <a16:rowId xmlns:a16="http://schemas.microsoft.com/office/drawing/2014/main" val="2079195520"/>
                  </a:ext>
                </a:extLst>
              </a:tr>
              <a:tr h="370840">
                <a:tc>
                  <a:txBody>
                    <a:bodyPr/>
                    <a:lstStyle/>
                    <a:p>
                      <a:r>
                        <a:rPr lang="en-US" b="1" dirty="0"/>
                        <a:t>2017-18</a:t>
                      </a:r>
                    </a:p>
                  </a:txBody>
                  <a:tcPr/>
                </a:tc>
                <a:tc>
                  <a:txBody>
                    <a:bodyPr/>
                    <a:lstStyle/>
                    <a:p>
                      <a:pPr algn="ctr"/>
                      <a:r>
                        <a:rPr lang="en-US" b="1" dirty="0"/>
                        <a:t>55</a:t>
                      </a:r>
                    </a:p>
                  </a:txBody>
                  <a:tcPr/>
                </a:tc>
                <a:tc>
                  <a:txBody>
                    <a:bodyPr/>
                    <a:lstStyle/>
                    <a:p>
                      <a:pPr algn="ctr"/>
                      <a:r>
                        <a:rPr lang="en-US" b="1" dirty="0"/>
                        <a:t>34.26</a:t>
                      </a:r>
                    </a:p>
                  </a:txBody>
                  <a:tcPr/>
                </a:tc>
                <a:tc>
                  <a:txBody>
                    <a:bodyPr/>
                    <a:lstStyle/>
                    <a:p>
                      <a:pPr algn="ctr"/>
                      <a:r>
                        <a:rPr lang="en-US" b="1" dirty="0"/>
                        <a:t>41.98</a:t>
                      </a:r>
                    </a:p>
                  </a:txBody>
                  <a:tcPr/>
                </a:tc>
                <a:tc>
                  <a:txBody>
                    <a:bodyPr/>
                    <a:lstStyle/>
                    <a:p>
                      <a:pPr algn="ctr"/>
                      <a:r>
                        <a:rPr lang="en-US" b="1" dirty="0"/>
                        <a:t>7.71</a:t>
                      </a:r>
                    </a:p>
                  </a:txBody>
                  <a:tcPr/>
                </a:tc>
                <a:tc>
                  <a:txBody>
                    <a:bodyPr/>
                    <a:lstStyle/>
                    <a:p>
                      <a:pPr algn="ctr"/>
                      <a:r>
                        <a:rPr lang="en-US" b="1" dirty="0"/>
                        <a:t>0.95</a:t>
                      </a:r>
                    </a:p>
                  </a:txBody>
                  <a:tcPr/>
                </a:tc>
                <a:tc>
                  <a:txBody>
                    <a:bodyPr/>
                    <a:lstStyle/>
                    <a:p>
                      <a:pPr algn="ctr"/>
                      <a:r>
                        <a:rPr lang="en-US" b="1" dirty="0"/>
                        <a:t>N/A</a:t>
                      </a:r>
                    </a:p>
                  </a:txBody>
                  <a:tcPr/>
                </a:tc>
                <a:tc>
                  <a:txBody>
                    <a:bodyPr/>
                    <a:lstStyle/>
                    <a:p>
                      <a:pPr algn="ctr"/>
                      <a:r>
                        <a:rPr lang="en-US" b="1" dirty="0"/>
                        <a:t>N/A</a:t>
                      </a:r>
                    </a:p>
                  </a:txBody>
                  <a:tcPr/>
                </a:tc>
                <a:tc>
                  <a:txBody>
                    <a:bodyPr/>
                    <a:lstStyle/>
                    <a:p>
                      <a:pPr algn="ctr"/>
                      <a:r>
                        <a:rPr lang="en-US" b="1" dirty="0"/>
                        <a:t>N/A</a:t>
                      </a:r>
                    </a:p>
                  </a:txBody>
                  <a:tcPr/>
                </a:tc>
                <a:tc>
                  <a:txBody>
                    <a:bodyPr/>
                    <a:lstStyle/>
                    <a:p>
                      <a:pPr algn="ctr"/>
                      <a:r>
                        <a:rPr lang="en-US" b="1" dirty="0"/>
                        <a:t>N/A</a:t>
                      </a:r>
                    </a:p>
                  </a:txBody>
                  <a:tcPr/>
                </a:tc>
                <a:tc>
                  <a:txBody>
                    <a:bodyPr/>
                    <a:lstStyle/>
                    <a:p>
                      <a:pPr algn="ctr"/>
                      <a:r>
                        <a:rPr lang="en-US" b="1" dirty="0"/>
                        <a:t>N/A</a:t>
                      </a:r>
                    </a:p>
                  </a:txBody>
                  <a:tcPr/>
                </a:tc>
                <a:extLst>
                  <a:ext uri="{0D108BD9-81ED-4DB2-BD59-A6C34878D82A}">
                    <a16:rowId xmlns:a16="http://schemas.microsoft.com/office/drawing/2014/main" val="2047412037"/>
                  </a:ext>
                </a:extLst>
              </a:tr>
              <a:tr h="370840">
                <a:tc>
                  <a:txBody>
                    <a:bodyPr/>
                    <a:lstStyle/>
                    <a:p>
                      <a:r>
                        <a:rPr lang="en-US" dirty="0"/>
                        <a:t>Black</a:t>
                      </a:r>
                    </a:p>
                  </a:txBody>
                  <a:tcPr>
                    <a:solidFill>
                      <a:srgbClr val="E9F0F5"/>
                    </a:solidFill>
                  </a:tcPr>
                </a:tc>
                <a:tc>
                  <a:txBody>
                    <a:bodyPr/>
                    <a:lstStyle/>
                    <a:p>
                      <a:pPr algn="ctr"/>
                      <a:r>
                        <a:rPr lang="en-US" dirty="0"/>
                        <a:t>27</a:t>
                      </a:r>
                    </a:p>
                  </a:txBody>
                  <a:tcPr/>
                </a:tc>
                <a:tc>
                  <a:txBody>
                    <a:bodyPr/>
                    <a:lstStyle/>
                    <a:p>
                      <a:pPr algn="ctr"/>
                      <a:r>
                        <a:rPr lang="en-US" dirty="0"/>
                        <a:t>33.28</a:t>
                      </a:r>
                    </a:p>
                  </a:txBody>
                  <a:tcPr/>
                </a:tc>
                <a:tc>
                  <a:txBody>
                    <a:bodyPr/>
                    <a:lstStyle/>
                    <a:p>
                      <a:pPr algn="ctr"/>
                      <a:r>
                        <a:rPr lang="en-US" dirty="0"/>
                        <a:t>39.81</a:t>
                      </a:r>
                    </a:p>
                  </a:txBody>
                  <a:tcPr/>
                </a:tc>
                <a:tc>
                  <a:txBody>
                    <a:bodyPr/>
                    <a:lstStyle/>
                    <a:p>
                      <a:pPr algn="ctr"/>
                      <a:r>
                        <a:rPr lang="en-US" dirty="0"/>
                        <a:t>6.42</a:t>
                      </a:r>
                    </a:p>
                  </a:txBody>
                  <a:tcPr/>
                </a:tc>
                <a:tc>
                  <a:txBody>
                    <a:bodyPr/>
                    <a:lstStyle/>
                    <a:p>
                      <a:pPr algn="ctr"/>
                      <a:r>
                        <a:rPr lang="en-US" dirty="0"/>
                        <a:t>0.93</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tc>
                  <a:txBody>
                    <a:bodyPr/>
                    <a:lstStyle/>
                    <a:p>
                      <a:pPr algn="ctr"/>
                      <a:r>
                        <a:rPr lang="en-US" dirty="0"/>
                        <a:t>N/A</a:t>
                      </a:r>
                    </a:p>
                  </a:txBody>
                  <a:tcPr/>
                </a:tc>
                <a:extLst>
                  <a:ext uri="{0D108BD9-81ED-4DB2-BD59-A6C34878D82A}">
                    <a16:rowId xmlns:a16="http://schemas.microsoft.com/office/drawing/2014/main" val="3443496671"/>
                  </a:ext>
                </a:extLst>
              </a:tr>
              <a:tr h="370840">
                <a:tc>
                  <a:txBody>
                    <a:bodyPr/>
                    <a:lstStyle/>
                    <a:p>
                      <a:r>
                        <a:rPr lang="en-US" dirty="0"/>
                        <a:t>Hispanic</a:t>
                      </a:r>
                    </a:p>
                  </a:txBody>
                  <a:tcPr>
                    <a:solidFill>
                      <a:srgbClr val="E9F0F5"/>
                    </a:solidFill>
                  </a:tcPr>
                </a:tc>
                <a:tc>
                  <a:txBody>
                    <a:bodyPr/>
                    <a:lstStyle/>
                    <a:p>
                      <a:pPr algn="ctr"/>
                      <a:r>
                        <a:rPr lang="en-US" dirty="0"/>
                        <a:t>21</a:t>
                      </a:r>
                    </a:p>
                  </a:txBody>
                  <a:tcPr>
                    <a:solidFill>
                      <a:srgbClr val="E9F0F5"/>
                    </a:solidFill>
                  </a:tcPr>
                </a:tc>
                <a:tc>
                  <a:txBody>
                    <a:bodyPr/>
                    <a:lstStyle/>
                    <a:p>
                      <a:pPr algn="ctr"/>
                      <a:r>
                        <a:rPr lang="en-US" dirty="0"/>
                        <a:t>35.11</a:t>
                      </a:r>
                    </a:p>
                  </a:txBody>
                  <a:tcPr>
                    <a:solidFill>
                      <a:srgbClr val="E9F0F5"/>
                    </a:solidFill>
                  </a:tcPr>
                </a:tc>
                <a:tc>
                  <a:txBody>
                    <a:bodyPr/>
                    <a:lstStyle/>
                    <a:p>
                      <a:pPr algn="ctr"/>
                      <a:r>
                        <a:rPr lang="en-US" dirty="0"/>
                        <a:t>44.00</a:t>
                      </a:r>
                    </a:p>
                  </a:txBody>
                  <a:tcPr>
                    <a:solidFill>
                      <a:srgbClr val="E9F0F5"/>
                    </a:solidFill>
                  </a:tcPr>
                </a:tc>
                <a:tc>
                  <a:txBody>
                    <a:bodyPr/>
                    <a:lstStyle/>
                    <a:p>
                      <a:pPr algn="ctr"/>
                      <a:r>
                        <a:rPr lang="en-US" dirty="0"/>
                        <a:t>8.88</a:t>
                      </a:r>
                    </a:p>
                  </a:txBody>
                  <a:tcPr>
                    <a:solidFill>
                      <a:srgbClr val="E9F0F5"/>
                    </a:solidFill>
                  </a:tcPr>
                </a:tc>
                <a:tc>
                  <a:txBody>
                    <a:bodyPr/>
                    <a:lstStyle/>
                    <a:p>
                      <a:pPr algn="ctr"/>
                      <a:r>
                        <a:rPr lang="en-US" dirty="0"/>
                        <a:t>1.01</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tc>
                  <a:txBody>
                    <a:bodyPr/>
                    <a:lstStyle/>
                    <a:p>
                      <a:pPr algn="ctr"/>
                      <a:r>
                        <a:rPr lang="en-US" dirty="0"/>
                        <a:t>N/A</a:t>
                      </a:r>
                    </a:p>
                  </a:txBody>
                  <a:tcPr>
                    <a:solidFill>
                      <a:srgbClr val="E9F0F5"/>
                    </a:solidFill>
                  </a:tcPr>
                </a:tc>
                <a:extLst>
                  <a:ext uri="{0D108BD9-81ED-4DB2-BD59-A6C34878D82A}">
                    <a16:rowId xmlns:a16="http://schemas.microsoft.com/office/drawing/2014/main" val="916784613"/>
                  </a:ext>
                </a:extLst>
              </a:tr>
            </a:tbl>
          </a:graphicData>
        </a:graphic>
      </p:graphicFrame>
      <p:sp>
        <p:nvSpPr>
          <p:cNvPr id="4" name="Subtitle 3">
            <a:extLst>
              <a:ext uri="{FF2B5EF4-FFF2-40B4-BE49-F238E27FC236}">
                <a16:creationId xmlns:a16="http://schemas.microsoft.com/office/drawing/2014/main" id="{410A806B-79BE-488C-9D9D-FEC68996814D}"/>
              </a:ext>
            </a:extLst>
          </p:cNvPr>
          <p:cNvSpPr>
            <a:spLocks noGrp="1"/>
          </p:cNvSpPr>
          <p:nvPr>
            <p:ph type="subTitle" idx="10"/>
          </p:nvPr>
        </p:nvSpPr>
        <p:spPr/>
        <p:txBody>
          <a:bodyPr/>
          <a:lstStyle/>
          <a:p>
            <a:r>
              <a:rPr lang="en-US" dirty="0"/>
              <a:t>MAP Growth Math</a:t>
            </a:r>
          </a:p>
        </p:txBody>
      </p:sp>
      <p:sp>
        <p:nvSpPr>
          <p:cNvPr id="6" name="TextBox 5">
            <a:extLst>
              <a:ext uri="{FF2B5EF4-FFF2-40B4-BE49-F238E27FC236}">
                <a16:creationId xmlns:a16="http://schemas.microsoft.com/office/drawing/2014/main" id="{3302B195-B6B0-4961-904C-379D8408FF3B}"/>
              </a:ext>
            </a:extLst>
          </p:cNvPr>
          <p:cNvSpPr txBox="1"/>
          <p:nvPr/>
        </p:nvSpPr>
        <p:spPr>
          <a:xfrm>
            <a:off x="658258" y="5759253"/>
            <a:ext cx="11085031" cy="646331"/>
          </a:xfrm>
          <a:prstGeom prst="rect">
            <a:avLst/>
          </a:prstGeom>
          <a:noFill/>
        </p:spPr>
        <p:txBody>
          <a:bodyPr wrap="square" rtlCol="0">
            <a:spAutoFit/>
          </a:bodyPr>
          <a:lstStyle/>
          <a:p>
            <a:r>
              <a:rPr lang="en-US" dirty="0"/>
              <a:t>Black and Hispanic students demonstrated statistical and meaningful growth on the MAP Growth Reading assessment over their first two years of attendance at </a:t>
            </a:r>
            <a:r>
              <a:rPr lang="en-US" dirty="0" err="1"/>
              <a:t>Vertus</a:t>
            </a:r>
            <a:r>
              <a:rPr lang="en-US" dirty="0"/>
              <a:t> Charter School, regardless of cohort. </a:t>
            </a:r>
            <a:endParaRPr lang="en-US" sz="2000" dirty="0">
              <a:solidFill>
                <a:srgbClr val="6E7075"/>
              </a:solidFill>
            </a:endParaRPr>
          </a:p>
        </p:txBody>
      </p:sp>
    </p:spTree>
    <p:extLst>
      <p:ext uri="{BB962C8B-B14F-4D97-AF65-F5344CB8AC3E}">
        <p14:creationId xmlns:p14="http://schemas.microsoft.com/office/powerpoint/2010/main" val="1239062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0DBFD-F064-49B0-A1F6-907DB3A47789}"/>
              </a:ext>
            </a:extLst>
          </p:cNvPr>
          <p:cNvSpPr>
            <a:spLocks noGrp="1"/>
          </p:cNvSpPr>
          <p:nvPr>
            <p:ph type="title"/>
          </p:nvPr>
        </p:nvSpPr>
        <p:spPr>
          <a:xfrm>
            <a:off x="838199" y="165101"/>
            <a:ext cx="7077892" cy="615950"/>
          </a:xfrm>
        </p:spPr>
        <p:txBody>
          <a:bodyPr/>
          <a:lstStyle/>
          <a:p>
            <a:r>
              <a:rPr lang="en-US" dirty="0" err="1"/>
              <a:t>Vertus</a:t>
            </a:r>
            <a:r>
              <a:rPr lang="en-US" dirty="0"/>
              <a:t> Charter School</a:t>
            </a:r>
          </a:p>
        </p:txBody>
      </p:sp>
      <p:sp>
        <p:nvSpPr>
          <p:cNvPr id="4" name="Subtitle 3">
            <a:extLst>
              <a:ext uri="{FF2B5EF4-FFF2-40B4-BE49-F238E27FC236}">
                <a16:creationId xmlns:a16="http://schemas.microsoft.com/office/drawing/2014/main" id="{DA30C343-57FE-49AD-AD38-64739671DB60}"/>
              </a:ext>
            </a:extLst>
          </p:cNvPr>
          <p:cNvSpPr>
            <a:spLocks noGrp="1"/>
          </p:cNvSpPr>
          <p:nvPr>
            <p:ph type="subTitle" idx="10"/>
          </p:nvPr>
        </p:nvSpPr>
        <p:spPr>
          <a:xfrm>
            <a:off x="8194766" y="373063"/>
            <a:ext cx="3159033" cy="407988"/>
          </a:xfrm>
        </p:spPr>
        <p:txBody>
          <a:bodyPr/>
          <a:lstStyle/>
          <a:p>
            <a:r>
              <a:rPr lang="en-US" dirty="0"/>
              <a:t>NY Regents Exams</a:t>
            </a:r>
          </a:p>
        </p:txBody>
      </p:sp>
      <p:graphicFrame>
        <p:nvGraphicFramePr>
          <p:cNvPr id="5" name="Content Placeholder 4">
            <a:extLst>
              <a:ext uri="{FF2B5EF4-FFF2-40B4-BE49-F238E27FC236}">
                <a16:creationId xmlns:a16="http://schemas.microsoft.com/office/drawing/2014/main" id="{9E7129D4-E4D8-433A-8BFD-3843A70B5912}"/>
              </a:ext>
            </a:extLst>
          </p:cNvPr>
          <p:cNvGraphicFramePr>
            <a:graphicFrameLocks noGrp="1"/>
          </p:cNvGraphicFramePr>
          <p:nvPr>
            <p:ph idx="1"/>
            <p:extLst>
              <p:ext uri="{D42A27DB-BD31-4B8C-83A1-F6EECF244321}">
                <p14:modId xmlns:p14="http://schemas.microsoft.com/office/powerpoint/2010/main" val="3494120085"/>
              </p:ext>
            </p:extLst>
          </p:nvPr>
        </p:nvGraphicFramePr>
        <p:xfrm>
          <a:off x="12192" y="1102814"/>
          <a:ext cx="12179808" cy="5196840"/>
        </p:xfrm>
        <a:graphic>
          <a:graphicData uri="http://schemas.openxmlformats.org/drawingml/2006/table">
            <a:tbl>
              <a:tblPr firstRow="1" bandRow="1">
                <a:tableStyleId>{17292A2E-F333-43FB-9621-5CBBE7FDCDCB}</a:tableStyleId>
              </a:tblPr>
              <a:tblGrid>
                <a:gridCol w="969264">
                  <a:extLst>
                    <a:ext uri="{9D8B030D-6E8A-4147-A177-3AD203B41FA5}">
                      <a16:colId xmlns:a16="http://schemas.microsoft.com/office/drawing/2014/main" val="2511850039"/>
                    </a:ext>
                  </a:extLst>
                </a:gridCol>
                <a:gridCol w="731520">
                  <a:extLst>
                    <a:ext uri="{9D8B030D-6E8A-4147-A177-3AD203B41FA5}">
                      <a16:colId xmlns:a16="http://schemas.microsoft.com/office/drawing/2014/main" val="898334003"/>
                    </a:ext>
                  </a:extLst>
                </a:gridCol>
                <a:gridCol w="576072">
                  <a:extLst>
                    <a:ext uri="{9D8B030D-6E8A-4147-A177-3AD203B41FA5}">
                      <a16:colId xmlns:a16="http://schemas.microsoft.com/office/drawing/2014/main" val="3592319525"/>
                    </a:ext>
                  </a:extLst>
                </a:gridCol>
                <a:gridCol w="768096">
                  <a:extLst>
                    <a:ext uri="{9D8B030D-6E8A-4147-A177-3AD203B41FA5}">
                      <a16:colId xmlns:a16="http://schemas.microsoft.com/office/drawing/2014/main" val="3810591174"/>
                    </a:ext>
                  </a:extLst>
                </a:gridCol>
                <a:gridCol w="969264">
                  <a:extLst>
                    <a:ext uri="{9D8B030D-6E8A-4147-A177-3AD203B41FA5}">
                      <a16:colId xmlns:a16="http://schemas.microsoft.com/office/drawing/2014/main" val="4047439513"/>
                    </a:ext>
                  </a:extLst>
                </a:gridCol>
                <a:gridCol w="731520">
                  <a:extLst>
                    <a:ext uri="{9D8B030D-6E8A-4147-A177-3AD203B41FA5}">
                      <a16:colId xmlns:a16="http://schemas.microsoft.com/office/drawing/2014/main" val="3406587547"/>
                    </a:ext>
                  </a:extLst>
                </a:gridCol>
                <a:gridCol w="576072">
                  <a:extLst>
                    <a:ext uri="{9D8B030D-6E8A-4147-A177-3AD203B41FA5}">
                      <a16:colId xmlns:a16="http://schemas.microsoft.com/office/drawing/2014/main" val="1378840155"/>
                    </a:ext>
                  </a:extLst>
                </a:gridCol>
                <a:gridCol w="768096">
                  <a:extLst>
                    <a:ext uri="{9D8B030D-6E8A-4147-A177-3AD203B41FA5}">
                      <a16:colId xmlns:a16="http://schemas.microsoft.com/office/drawing/2014/main" val="3692874899"/>
                    </a:ext>
                  </a:extLst>
                </a:gridCol>
                <a:gridCol w="969264">
                  <a:extLst>
                    <a:ext uri="{9D8B030D-6E8A-4147-A177-3AD203B41FA5}">
                      <a16:colId xmlns:a16="http://schemas.microsoft.com/office/drawing/2014/main" val="3075212709"/>
                    </a:ext>
                  </a:extLst>
                </a:gridCol>
                <a:gridCol w="731520">
                  <a:extLst>
                    <a:ext uri="{9D8B030D-6E8A-4147-A177-3AD203B41FA5}">
                      <a16:colId xmlns:a16="http://schemas.microsoft.com/office/drawing/2014/main" val="1305629014"/>
                    </a:ext>
                  </a:extLst>
                </a:gridCol>
                <a:gridCol w="576072">
                  <a:extLst>
                    <a:ext uri="{9D8B030D-6E8A-4147-A177-3AD203B41FA5}">
                      <a16:colId xmlns:a16="http://schemas.microsoft.com/office/drawing/2014/main" val="2789067827"/>
                    </a:ext>
                  </a:extLst>
                </a:gridCol>
                <a:gridCol w="768096">
                  <a:extLst>
                    <a:ext uri="{9D8B030D-6E8A-4147-A177-3AD203B41FA5}">
                      <a16:colId xmlns:a16="http://schemas.microsoft.com/office/drawing/2014/main" val="1725274458"/>
                    </a:ext>
                  </a:extLst>
                </a:gridCol>
                <a:gridCol w="969264">
                  <a:extLst>
                    <a:ext uri="{9D8B030D-6E8A-4147-A177-3AD203B41FA5}">
                      <a16:colId xmlns:a16="http://schemas.microsoft.com/office/drawing/2014/main" val="2675315872"/>
                    </a:ext>
                  </a:extLst>
                </a:gridCol>
                <a:gridCol w="731520">
                  <a:extLst>
                    <a:ext uri="{9D8B030D-6E8A-4147-A177-3AD203B41FA5}">
                      <a16:colId xmlns:a16="http://schemas.microsoft.com/office/drawing/2014/main" val="3928646971"/>
                    </a:ext>
                  </a:extLst>
                </a:gridCol>
                <a:gridCol w="576072">
                  <a:extLst>
                    <a:ext uri="{9D8B030D-6E8A-4147-A177-3AD203B41FA5}">
                      <a16:colId xmlns:a16="http://schemas.microsoft.com/office/drawing/2014/main" val="3122915353"/>
                    </a:ext>
                  </a:extLst>
                </a:gridCol>
                <a:gridCol w="768096">
                  <a:extLst>
                    <a:ext uri="{9D8B030D-6E8A-4147-A177-3AD203B41FA5}">
                      <a16:colId xmlns:a16="http://schemas.microsoft.com/office/drawing/2014/main" val="2044652560"/>
                    </a:ext>
                  </a:extLst>
                </a:gridCol>
              </a:tblGrid>
              <a:tr h="274320">
                <a:tc gridSpan="4">
                  <a:txBody>
                    <a:bodyPr/>
                    <a:lstStyle/>
                    <a:p>
                      <a:pPr algn="ctr"/>
                      <a:r>
                        <a:rPr lang="en-US" sz="1500" b="1" dirty="0">
                          <a:solidFill>
                            <a:schemeClr val="bg1"/>
                          </a:solidFill>
                        </a:rPr>
                        <a:t>Algebra I</a:t>
                      </a:r>
                    </a:p>
                  </a:txBody>
                  <a:tcPr anchor="ctr">
                    <a:lnR w="12700" cap="flat" cmpd="sng" algn="ctr">
                      <a:solidFill>
                        <a:schemeClr val="tx1"/>
                      </a:solidFill>
                      <a:prstDash val="solid"/>
                      <a:round/>
                      <a:headEnd type="none" w="med" len="med"/>
                      <a:tailEnd type="none" w="med" len="med"/>
                    </a:ln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gridSpan="4">
                  <a:txBody>
                    <a:bodyPr/>
                    <a:lstStyle/>
                    <a:p>
                      <a:pPr algn="ctr"/>
                      <a:r>
                        <a:rPr lang="en-US" sz="1500" b="1" dirty="0">
                          <a:solidFill>
                            <a:schemeClr val="bg1"/>
                          </a:solidFill>
                        </a:rPr>
                        <a:t>Geometry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gridSpan="4">
                  <a:txBody>
                    <a:bodyPr/>
                    <a:lstStyle/>
                    <a:p>
                      <a:pPr algn="ctr"/>
                      <a:r>
                        <a:rPr lang="en-US" sz="1500" b="1" dirty="0">
                          <a:solidFill>
                            <a:schemeClr val="bg1"/>
                          </a:solidFill>
                        </a:rPr>
                        <a:t>ELA</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rowSpan="8" gridSpan="4">
                  <a:txBody>
                    <a:bodyPr/>
                    <a:lstStyle/>
                    <a:p>
                      <a:pPr algn="ctr"/>
                      <a:r>
                        <a:rPr lang="en-US" sz="1500" b="0" dirty="0">
                          <a:solidFill>
                            <a:schemeClr val="tx1"/>
                          </a:solidFill>
                        </a:rPr>
                        <a:t>The majority of students passed their Regents exams, regardless of demographic profile.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rowSpan="8" hMerge="1">
                  <a:txBody>
                    <a:bodyPr/>
                    <a:lstStyle/>
                    <a:p>
                      <a:pPr algn="ctr"/>
                      <a:endParaRPr lang="en-US" sz="15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rowSpan="8" hMerge="1">
                  <a:txBody>
                    <a:bodyPr/>
                    <a:lstStyle/>
                    <a:p>
                      <a:pPr algn="ctr"/>
                      <a:endParaRPr lang="en-US" sz="15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rowSpan="8" hMerge="1">
                  <a:txBody>
                    <a:bodyPr/>
                    <a:lstStyle/>
                    <a:p>
                      <a:pPr algn="ctr"/>
                      <a:endParaRPr lang="en-US" sz="15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118522166"/>
                  </a:ext>
                </a:extLst>
              </a:tr>
              <a:tr h="457200">
                <a:tc>
                  <a:txBody>
                    <a:bodyPr/>
                    <a:lstStyle/>
                    <a:p>
                      <a:r>
                        <a:rPr lang="en-US" sz="1300" b="1" dirty="0">
                          <a:solidFill>
                            <a:schemeClr val="bg1"/>
                          </a:solidFill>
                        </a:rPr>
                        <a:t>Subgroup</a:t>
                      </a:r>
                    </a:p>
                  </a:txBody>
                  <a:tcPr anchor="ctr">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lnR w="12700" cap="flat" cmpd="sng" algn="ctr">
                      <a:solidFill>
                        <a:schemeClr val="tx1"/>
                      </a:solidFill>
                      <a:prstDash val="solid"/>
                      <a:round/>
                      <a:headEnd type="none" w="med" len="med"/>
                      <a:tailEnd type="none" w="med" len="med"/>
                    </a:lnR>
                    <a:solidFill>
                      <a:schemeClr val="accent4"/>
                    </a:solidFill>
                  </a:tcPr>
                </a:tc>
                <a:tc>
                  <a:txBody>
                    <a:bodyPr/>
                    <a:lstStyle/>
                    <a:p>
                      <a:r>
                        <a:rPr lang="en-US" sz="1300" b="1" dirty="0">
                          <a:solidFill>
                            <a:schemeClr val="bg1"/>
                          </a:solidFill>
                        </a:rPr>
                        <a:t>Subgroup</a:t>
                      </a:r>
                    </a:p>
                  </a:txBody>
                  <a:tcPr anchor="ctr">
                    <a:lnL w="12700" cap="flat" cmpd="sng" algn="ctr">
                      <a:solidFill>
                        <a:schemeClr val="tx1"/>
                      </a:solidFill>
                      <a:prstDash val="solid"/>
                      <a:round/>
                      <a:headEnd type="none" w="med" len="med"/>
                      <a:tailEnd type="none" w="med" len="med"/>
                    </a:lnL>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lnR w="12700" cap="flat" cmpd="sng" algn="ctr">
                      <a:solidFill>
                        <a:schemeClr val="tx1"/>
                      </a:solidFill>
                      <a:prstDash val="solid"/>
                      <a:round/>
                      <a:headEnd type="none" w="med" len="med"/>
                      <a:tailEnd type="none" w="med" len="med"/>
                    </a:lnR>
                    <a:solidFill>
                      <a:schemeClr val="accent4"/>
                    </a:solidFill>
                  </a:tcPr>
                </a:tc>
                <a:tc>
                  <a:txBody>
                    <a:bodyPr/>
                    <a:lstStyle/>
                    <a:p>
                      <a:r>
                        <a:rPr lang="en-US" sz="1300" b="1" dirty="0">
                          <a:solidFill>
                            <a:schemeClr val="bg1"/>
                          </a:solidFill>
                        </a:rPr>
                        <a:t>Subgroup</a:t>
                      </a:r>
                    </a:p>
                  </a:txBody>
                  <a:tcPr anchor="ctr">
                    <a:lnL w="12700" cap="flat" cmpd="sng" algn="ctr">
                      <a:solidFill>
                        <a:schemeClr val="tx1"/>
                      </a:solidFill>
                      <a:prstDash val="solid"/>
                      <a:round/>
                      <a:headEnd type="none" w="med" len="med"/>
                      <a:tailEnd type="none" w="med" len="med"/>
                    </a:lnL>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lnR w="12700" cap="flat" cmpd="sng" algn="ctr">
                      <a:noFill/>
                      <a:prstDash val="solid"/>
                      <a:round/>
                      <a:headEnd type="none" w="med" len="med"/>
                      <a:tailEnd type="none" w="med" len="med"/>
                    </a:lnR>
                    <a:solidFill>
                      <a:schemeClr val="accent4"/>
                    </a:solidFill>
                  </a:tcPr>
                </a:tc>
                <a:tc gridSpan="4" vMerge="1">
                  <a:txBody>
                    <a:bodyPr/>
                    <a:lstStyle/>
                    <a:p>
                      <a:pPr algn="ctr"/>
                      <a:endParaRPr lang="en-US" sz="13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b="1"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088072521"/>
                  </a:ext>
                </a:extLst>
              </a:tr>
              <a:tr h="457200">
                <a:tc>
                  <a:txBody>
                    <a:bodyPr/>
                    <a:lstStyle/>
                    <a:p>
                      <a:r>
                        <a:rPr lang="en-US" sz="1300" b="1" dirty="0"/>
                        <a:t>All Students</a:t>
                      </a:r>
                    </a:p>
                  </a:txBody>
                  <a:tcPr anchor="ctr">
                    <a:solidFill>
                      <a:schemeClr val="bg1"/>
                    </a:solidFill>
                  </a:tcPr>
                </a:tc>
                <a:tc>
                  <a:txBody>
                    <a:bodyPr/>
                    <a:lstStyle/>
                    <a:p>
                      <a:pPr algn="ctr"/>
                      <a:r>
                        <a:rPr lang="en-US" sz="1300" b="1" dirty="0"/>
                        <a:t>197</a:t>
                      </a:r>
                    </a:p>
                  </a:txBody>
                  <a:tcPr anchor="ctr">
                    <a:solidFill>
                      <a:schemeClr val="bg1"/>
                    </a:solidFill>
                  </a:tcPr>
                </a:tc>
                <a:tc>
                  <a:txBody>
                    <a:bodyPr/>
                    <a:lstStyle/>
                    <a:p>
                      <a:pPr algn="ctr"/>
                      <a:r>
                        <a:rPr lang="en-US" sz="1300" b="1" dirty="0"/>
                        <a:t>258</a:t>
                      </a:r>
                    </a:p>
                  </a:txBody>
                  <a:tcPr anchor="ctr">
                    <a:solidFill>
                      <a:schemeClr val="bg1"/>
                    </a:solidFill>
                  </a:tcPr>
                </a:tc>
                <a:tc>
                  <a:txBody>
                    <a:bodyPr/>
                    <a:lstStyle/>
                    <a:p>
                      <a:pPr algn="ctr"/>
                      <a:r>
                        <a:rPr lang="en-US" sz="1300" b="1" dirty="0"/>
                        <a:t>76%</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b="1" dirty="0"/>
                        <a:t>All Students</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b="1" dirty="0"/>
                        <a:t>23</a:t>
                      </a:r>
                    </a:p>
                  </a:txBody>
                  <a:tcPr anchor="ctr">
                    <a:solidFill>
                      <a:schemeClr val="bg1"/>
                    </a:solidFill>
                  </a:tcPr>
                </a:tc>
                <a:tc>
                  <a:txBody>
                    <a:bodyPr/>
                    <a:lstStyle/>
                    <a:p>
                      <a:pPr algn="ctr"/>
                      <a:r>
                        <a:rPr lang="en-US" sz="1300" b="1" dirty="0"/>
                        <a:t>37</a:t>
                      </a:r>
                    </a:p>
                  </a:txBody>
                  <a:tcPr anchor="ctr">
                    <a:solidFill>
                      <a:schemeClr val="bg1"/>
                    </a:solidFill>
                  </a:tcPr>
                </a:tc>
                <a:tc>
                  <a:txBody>
                    <a:bodyPr/>
                    <a:lstStyle/>
                    <a:p>
                      <a:pPr algn="ctr"/>
                      <a:r>
                        <a:rPr lang="en-US" sz="1300" b="1" dirty="0"/>
                        <a:t>62%</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b="1" dirty="0"/>
                        <a:t>All Students</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b="1" dirty="0"/>
                        <a:t>70</a:t>
                      </a:r>
                    </a:p>
                  </a:txBody>
                  <a:tcPr anchor="ctr">
                    <a:solidFill>
                      <a:schemeClr val="bg1"/>
                    </a:solidFill>
                  </a:tcPr>
                </a:tc>
                <a:tc>
                  <a:txBody>
                    <a:bodyPr/>
                    <a:lstStyle/>
                    <a:p>
                      <a:pPr algn="ctr"/>
                      <a:r>
                        <a:rPr lang="en-US" sz="1300" b="1" dirty="0"/>
                        <a:t>106</a:t>
                      </a:r>
                    </a:p>
                  </a:txBody>
                  <a:tcPr anchor="ctr">
                    <a:solidFill>
                      <a:schemeClr val="bg1"/>
                    </a:solidFill>
                  </a:tcPr>
                </a:tc>
                <a:tc>
                  <a:txBody>
                    <a:bodyPr/>
                    <a:lstStyle/>
                    <a:p>
                      <a:pPr algn="ctr"/>
                      <a:r>
                        <a:rPr lang="en-US" sz="1300" b="1" dirty="0"/>
                        <a:t>66%</a:t>
                      </a:r>
                    </a:p>
                  </a:txBody>
                  <a:tcPr anchor="ctr">
                    <a:lnR w="12700" cap="flat" cmpd="sng" algn="ctr">
                      <a:noFill/>
                      <a:prstDash val="solid"/>
                      <a:round/>
                      <a:headEnd type="none" w="med" len="med"/>
                      <a:tailEnd type="none" w="med" len="med"/>
                    </a:lnR>
                    <a:solidFill>
                      <a:schemeClr val="bg1"/>
                    </a:solidFill>
                  </a:tcPr>
                </a:tc>
                <a:tc gridSpan="4"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88623477"/>
                  </a:ext>
                </a:extLst>
              </a:tr>
              <a:tr h="274320">
                <a:tc>
                  <a:txBody>
                    <a:bodyPr/>
                    <a:lstStyle/>
                    <a:p>
                      <a:r>
                        <a:rPr lang="en-US" sz="1300" dirty="0"/>
                        <a:t>Black</a:t>
                      </a:r>
                    </a:p>
                  </a:txBody>
                  <a:tcPr anchor="ctr">
                    <a:solidFill>
                      <a:schemeClr val="bg1"/>
                    </a:solidFill>
                  </a:tcPr>
                </a:tc>
                <a:tc>
                  <a:txBody>
                    <a:bodyPr/>
                    <a:lstStyle/>
                    <a:p>
                      <a:pPr algn="ctr"/>
                      <a:r>
                        <a:rPr lang="en-US" sz="1300" dirty="0"/>
                        <a:t>153</a:t>
                      </a:r>
                    </a:p>
                  </a:txBody>
                  <a:tcPr anchor="ctr">
                    <a:solidFill>
                      <a:schemeClr val="bg1"/>
                    </a:solidFill>
                  </a:tcPr>
                </a:tc>
                <a:tc>
                  <a:txBody>
                    <a:bodyPr/>
                    <a:lstStyle/>
                    <a:p>
                      <a:pPr algn="ctr"/>
                      <a:r>
                        <a:rPr lang="en-US" sz="1300" dirty="0"/>
                        <a:t>203</a:t>
                      </a:r>
                    </a:p>
                  </a:txBody>
                  <a:tcPr anchor="ctr">
                    <a:solidFill>
                      <a:schemeClr val="bg1"/>
                    </a:solidFill>
                  </a:tcPr>
                </a:tc>
                <a:tc>
                  <a:txBody>
                    <a:bodyPr/>
                    <a:lstStyle/>
                    <a:p>
                      <a:pPr algn="ctr"/>
                      <a:r>
                        <a:rPr lang="en-US" sz="1300" dirty="0"/>
                        <a:t>75%</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Black</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17</a:t>
                      </a:r>
                    </a:p>
                  </a:txBody>
                  <a:tcPr anchor="ctr">
                    <a:solidFill>
                      <a:schemeClr val="bg1"/>
                    </a:solidFill>
                  </a:tcPr>
                </a:tc>
                <a:tc>
                  <a:txBody>
                    <a:bodyPr/>
                    <a:lstStyle/>
                    <a:p>
                      <a:pPr algn="ctr"/>
                      <a:r>
                        <a:rPr lang="en-US" sz="1300" dirty="0"/>
                        <a:t>27</a:t>
                      </a:r>
                    </a:p>
                  </a:txBody>
                  <a:tcPr anchor="ctr">
                    <a:solidFill>
                      <a:schemeClr val="bg1"/>
                    </a:solidFill>
                  </a:tcPr>
                </a:tc>
                <a:tc>
                  <a:txBody>
                    <a:bodyPr/>
                    <a:lstStyle/>
                    <a:p>
                      <a:pPr algn="ctr"/>
                      <a:r>
                        <a:rPr lang="en-US" sz="1300" dirty="0"/>
                        <a:t>63%</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Black</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57</a:t>
                      </a:r>
                    </a:p>
                  </a:txBody>
                  <a:tcPr anchor="ctr">
                    <a:solidFill>
                      <a:schemeClr val="bg1"/>
                    </a:solidFill>
                  </a:tcPr>
                </a:tc>
                <a:tc>
                  <a:txBody>
                    <a:bodyPr/>
                    <a:lstStyle/>
                    <a:p>
                      <a:pPr algn="ctr"/>
                      <a:r>
                        <a:rPr lang="en-US" sz="1300" dirty="0"/>
                        <a:t>87</a:t>
                      </a:r>
                    </a:p>
                  </a:txBody>
                  <a:tcPr anchor="ctr">
                    <a:solidFill>
                      <a:schemeClr val="bg1"/>
                    </a:solidFill>
                  </a:tcPr>
                </a:tc>
                <a:tc>
                  <a:txBody>
                    <a:bodyPr/>
                    <a:lstStyle/>
                    <a:p>
                      <a:pPr algn="ctr"/>
                      <a:r>
                        <a:rPr lang="en-US" sz="1300" dirty="0"/>
                        <a:t>66</a:t>
                      </a:r>
                    </a:p>
                  </a:txBody>
                  <a:tcPr anchor="ctr">
                    <a:lnR w="12700" cap="flat" cmpd="sng" algn="ctr">
                      <a:noFill/>
                      <a:prstDash val="solid"/>
                      <a:round/>
                      <a:headEnd type="none" w="med" len="med"/>
                      <a:tailEnd type="none" w="med" len="med"/>
                    </a:lnR>
                    <a:solidFill>
                      <a:schemeClr val="bg1"/>
                    </a:solidFill>
                  </a:tcPr>
                </a:tc>
                <a:tc gridSpan="4"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7326694"/>
                  </a:ext>
                </a:extLst>
              </a:tr>
              <a:tr h="274320">
                <a:tc>
                  <a:txBody>
                    <a:bodyPr/>
                    <a:lstStyle/>
                    <a:p>
                      <a:r>
                        <a:rPr lang="en-US" sz="1300" dirty="0"/>
                        <a:t>Hispanic</a:t>
                      </a:r>
                    </a:p>
                  </a:txBody>
                  <a:tcPr anchor="ctr">
                    <a:solidFill>
                      <a:schemeClr val="bg1"/>
                    </a:solidFill>
                  </a:tcPr>
                </a:tc>
                <a:tc>
                  <a:txBody>
                    <a:bodyPr/>
                    <a:lstStyle/>
                    <a:p>
                      <a:pPr algn="ctr"/>
                      <a:r>
                        <a:rPr lang="en-US" sz="1300" dirty="0"/>
                        <a:t>43</a:t>
                      </a:r>
                    </a:p>
                  </a:txBody>
                  <a:tcPr anchor="ctr">
                    <a:solidFill>
                      <a:schemeClr val="bg1"/>
                    </a:solidFill>
                  </a:tcPr>
                </a:tc>
                <a:tc>
                  <a:txBody>
                    <a:bodyPr/>
                    <a:lstStyle/>
                    <a:p>
                      <a:pPr algn="ctr"/>
                      <a:r>
                        <a:rPr lang="en-US" sz="1300" dirty="0"/>
                        <a:t>54</a:t>
                      </a:r>
                    </a:p>
                  </a:txBody>
                  <a:tcPr anchor="ctr">
                    <a:solidFill>
                      <a:schemeClr val="bg1"/>
                    </a:solidFill>
                  </a:tcPr>
                </a:tc>
                <a:tc>
                  <a:txBody>
                    <a:bodyPr/>
                    <a:lstStyle/>
                    <a:p>
                      <a:pPr algn="ctr"/>
                      <a:r>
                        <a:rPr lang="en-US" sz="1300" dirty="0"/>
                        <a:t>80%</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Hispanic</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12</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Hispanic</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13</a:t>
                      </a:r>
                    </a:p>
                  </a:txBody>
                  <a:tcPr anchor="ctr">
                    <a:solidFill>
                      <a:schemeClr val="bg1"/>
                    </a:solidFill>
                  </a:tcPr>
                </a:tc>
                <a:tc>
                  <a:txBody>
                    <a:bodyPr/>
                    <a:lstStyle/>
                    <a:p>
                      <a:pPr algn="ctr"/>
                      <a:r>
                        <a:rPr lang="en-US" sz="1300" dirty="0"/>
                        <a:t>23</a:t>
                      </a:r>
                    </a:p>
                  </a:txBody>
                  <a:tcPr anchor="ctr">
                    <a:solidFill>
                      <a:schemeClr val="bg1"/>
                    </a:solidFill>
                  </a:tcPr>
                </a:tc>
                <a:tc>
                  <a:txBody>
                    <a:bodyPr/>
                    <a:lstStyle/>
                    <a:p>
                      <a:pPr algn="ctr"/>
                      <a:r>
                        <a:rPr lang="en-US" sz="1300" dirty="0"/>
                        <a:t>57</a:t>
                      </a:r>
                    </a:p>
                  </a:txBody>
                  <a:tcPr anchor="ctr">
                    <a:lnR w="12700" cap="flat" cmpd="sng" algn="ctr">
                      <a:noFill/>
                      <a:prstDash val="solid"/>
                      <a:round/>
                      <a:headEnd type="none" w="med" len="med"/>
                      <a:tailEnd type="none" w="med" len="med"/>
                    </a:lnR>
                    <a:solidFill>
                      <a:schemeClr val="bg1"/>
                    </a:solidFill>
                  </a:tcPr>
                </a:tc>
                <a:tc gridSpan="4"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524205720"/>
                  </a:ext>
                </a:extLst>
              </a:tr>
              <a:tr h="274320">
                <a:tc>
                  <a:txBody>
                    <a:bodyPr/>
                    <a:lstStyle/>
                    <a:p>
                      <a:r>
                        <a:rPr lang="en-US" sz="1300" dirty="0"/>
                        <a:t>White</a:t>
                      </a:r>
                    </a:p>
                  </a:txBody>
                  <a:tcPr anchor="ctr">
                    <a:solidFill>
                      <a:schemeClr val="bg1"/>
                    </a:solidFill>
                  </a:tcPr>
                </a:tc>
                <a:tc>
                  <a:txBody>
                    <a:bodyPr/>
                    <a:lstStyle/>
                    <a:p>
                      <a:pPr algn="ctr"/>
                      <a:r>
                        <a:rPr lang="en-US" sz="1300" dirty="0"/>
                        <a:t>33</a:t>
                      </a:r>
                    </a:p>
                  </a:txBody>
                  <a:tcPr anchor="ctr">
                    <a:solidFill>
                      <a:schemeClr val="bg1"/>
                    </a:solidFill>
                  </a:tcPr>
                </a:tc>
                <a:tc>
                  <a:txBody>
                    <a:bodyPr/>
                    <a:lstStyle/>
                    <a:p>
                      <a:pPr algn="ctr"/>
                      <a:r>
                        <a:rPr lang="en-US" sz="1300" dirty="0"/>
                        <a:t>40</a:t>
                      </a:r>
                    </a:p>
                  </a:txBody>
                  <a:tcPr anchor="ctr">
                    <a:solidFill>
                      <a:schemeClr val="bg1"/>
                    </a:solidFill>
                  </a:tcPr>
                </a:tc>
                <a:tc>
                  <a:txBody>
                    <a:bodyPr/>
                    <a:lstStyle/>
                    <a:p>
                      <a:pPr algn="ctr"/>
                      <a:r>
                        <a:rPr lang="en-US" sz="1300" dirty="0"/>
                        <a:t>83%</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White</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6</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White</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a:t>
                      </a:r>
                    </a:p>
                  </a:txBody>
                  <a:tcPr anchor="ctr">
                    <a:lnR w="12700" cap="flat" cmpd="sng" algn="ctr">
                      <a:noFill/>
                      <a:prstDash val="solid"/>
                      <a:round/>
                      <a:headEnd type="none" w="med" len="med"/>
                      <a:tailEnd type="none" w="med" len="med"/>
                    </a:lnR>
                    <a:solidFill>
                      <a:schemeClr val="bg1"/>
                    </a:solidFill>
                  </a:tcPr>
                </a:tc>
                <a:tc gridSpan="4"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12939354"/>
                  </a:ext>
                </a:extLst>
              </a:tr>
              <a:tr h="274320">
                <a:tc>
                  <a:txBody>
                    <a:bodyPr/>
                    <a:lstStyle/>
                    <a:p>
                      <a:r>
                        <a:rPr lang="en-US" sz="1300" dirty="0"/>
                        <a:t>SPED</a:t>
                      </a:r>
                    </a:p>
                  </a:txBody>
                  <a:tcPr anchor="ctr">
                    <a:solidFill>
                      <a:schemeClr val="bg1"/>
                    </a:solidFill>
                  </a:tcPr>
                </a:tc>
                <a:tc>
                  <a:txBody>
                    <a:bodyPr/>
                    <a:lstStyle/>
                    <a:p>
                      <a:pPr algn="ctr"/>
                      <a:r>
                        <a:rPr lang="en-US" sz="1300" dirty="0"/>
                        <a:t>34</a:t>
                      </a:r>
                    </a:p>
                  </a:txBody>
                  <a:tcPr anchor="ctr">
                    <a:solidFill>
                      <a:schemeClr val="bg1"/>
                    </a:solidFill>
                  </a:tcPr>
                </a:tc>
                <a:tc>
                  <a:txBody>
                    <a:bodyPr/>
                    <a:lstStyle/>
                    <a:p>
                      <a:pPr algn="ctr"/>
                      <a:r>
                        <a:rPr lang="en-US" sz="1300" dirty="0"/>
                        <a:t>43</a:t>
                      </a:r>
                    </a:p>
                  </a:txBody>
                  <a:tcPr anchor="ctr">
                    <a:solidFill>
                      <a:schemeClr val="bg1"/>
                    </a:solidFill>
                  </a:tcPr>
                </a:tc>
                <a:tc>
                  <a:txBody>
                    <a:bodyPr/>
                    <a:lstStyle/>
                    <a:p>
                      <a:pPr algn="ctr"/>
                      <a:r>
                        <a:rPr lang="en-US" sz="1300" dirty="0"/>
                        <a:t>79%</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SPED</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3</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SPED</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a:t>
                      </a:r>
                    </a:p>
                  </a:txBody>
                  <a:tcPr anchor="ctr">
                    <a:lnR w="12700" cap="flat" cmpd="sng" algn="ctr">
                      <a:noFill/>
                      <a:prstDash val="solid"/>
                      <a:round/>
                      <a:headEnd type="none" w="med" len="med"/>
                      <a:tailEnd type="none" w="med" len="med"/>
                    </a:lnR>
                    <a:solidFill>
                      <a:schemeClr val="bg1"/>
                    </a:solidFill>
                  </a:tcPr>
                </a:tc>
                <a:tc gridSpan="4"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54572431"/>
                  </a:ext>
                </a:extLst>
              </a:tr>
              <a:tr h="274320">
                <a:tc>
                  <a:txBody>
                    <a:bodyPr/>
                    <a:lstStyle/>
                    <a:p>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pPr algn="ctr"/>
                      <a:endParaRPr lang="en-US" sz="1300" dirty="0"/>
                    </a:p>
                  </a:txBody>
                  <a:tcPr anchor="ctr">
                    <a:solidFill>
                      <a:schemeClr val="bg1"/>
                    </a:solidFill>
                  </a:tcPr>
                </a:tc>
                <a:tc>
                  <a:txBody>
                    <a:bodyPr/>
                    <a:lstStyle/>
                    <a:p>
                      <a:pPr algn="ctr"/>
                      <a:endParaRPr lang="en-US" sz="1300" dirty="0"/>
                    </a:p>
                  </a:txBody>
                  <a:tcPr anchor="ctr">
                    <a:lnR w="12700" cap="flat" cmpd="sng" algn="ctr">
                      <a:noFill/>
                      <a:prstDash val="solid"/>
                      <a:round/>
                      <a:headEnd type="none" w="med" len="med"/>
                      <a:tailEnd type="none" w="med" len="med"/>
                    </a:lnR>
                    <a:solidFill>
                      <a:schemeClr val="bg1"/>
                    </a:solidFill>
                  </a:tcPr>
                </a:tc>
                <a:tc gridSpan="4"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vMerge="1">
                  <a:txBody>
                    <a:bodyPr/>
                    <a:lstStyle/>
                    <a:p>
                      <a:pPr algn="ctr"/>
                      <a:endParaRPr lang="en-US" sz="13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47413152"/>
                  </a:ext>
                </a:extLst>
              </a:tr>
              <a:tr h="274320">
                <a:tc gridSpan="4">
                  <a:txBody>
                    <a:bodyPr/>
                    <a:lstStyle/>
                    <a:p>
                      <a:pPr algn="ctr"/>
                      <a:r>
                        <a:rPr lang="en-US" sz="1500" b="1" dirty="0">
                          <a:solidFill>
                            <a:schemeClr val="bg1"/>
                          </a:solidFill>
                        </a:rPr>
                        <a:t>Environmental Science</a:t>
                      </a:r>
                    </a:p>
                  </a:txBody>
                  <a:tcPr anchor="ctr">
                    <a:lnR w="12700" cap="flat" cmpd="sng" algn="ctr">
                      <a:solidFill>
                        <a:schemeClr val="tx1"/>
                      </a:solidFill>
                      <a:prstDash val="solid"/>
                      <a:round/>
                      <a:headEnd type="none" w="med" len="med"/>
                      <a:tailEnd type="none" w="med" len="med"/>
                    </a:ln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gridSpan="4">
                  <a:txBody>
                    <a:bodyPr/>
                    <a:lstStyle/>
                    <a:p>
                      <a:pPr algn="ctr"/>
                      <a:r>
                        <a:rPr lang="en-US" sz="1500" b="1" dirty="0">
                          <a:solidFill>
                            <a:schemeClr val="bg1"/>
                          </a:solidFill>
                        </a:rPr>
                        <a:t>Earth Science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gridSpan="4">
                  <a:txBody>
                    <a:bodyPr/>
                    <a:lstStyle/>
                    <a:p>
                      <a:pPr algn="ctr"/>
                      <a:r>
                        <a:rPr lang="en-US" sz="1500" b="1" dirty="0">
                          <a:solidFill>
                            <a:schemeClr val="bg1"/>
                          </a:solidFill>
                        </a:rPr>
                        <a:t>US History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gridSpan="4">
                  <a:txBody>
                    <a:bodyPr/>
                    <a:lstStyle/>
                    <a:p>
                      <a:pPr algn="ctr"/>
                      <a:r>
                        <a:rPr lang="en-US" sz="1500" b="1" dirty="0">
                          <a:solidFill>
                            <a:schemeClr val="bg1"/>
                          </a:solidFill>
                        </a:rPr>
                        <a:t>Global History</a:t>
                      </a:r>
                    </a:p>
                  </a:txBody>
                  <a:tcPr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tc hMerge="1">
                  <a:txBody>
                    <a:bodyPr/>
                    <a:lstStyle/>
                    <a:p>
                      <a:pPr algn="ctr"/>
                      <a:endParaRPr lang="en-US" sz="1300" b="1" dirty="0">
                        <a:solidFill>
                          <a:schemeClr val="bg1"/>
                        </a:solidFill>
                      </a:endParaRPr>
                    </a:p>
                  </a:txBody>
                  <a:tcPr anchor="ctr">
                    <a:solidFill>
                      <a:schemeClr val="accent4"/>
                    </a:solidFill>
                  </a:tcPr>
                </a:tc>
                <a:extLst>
                  <a:ext uri="{0D108BD9-81ED-4DB2-BD59-A6C34878D82A}">
                    <a16:rowId xmlns:a16="http://schemas.microsoft.com/office/drawing/2014/main" val="1725721931"/>
                  </a:ext>
                </a:extLst>
              </a:tr>
              <a:tr h="457200">
                <a:tc>
                  <a:txBody>
                    <a:bodyPr/>
                    <a:lstStyle/>
                    <a:p>
                      <a:r>
                        <a:rPr lang="en-US" sz="1300" b="1" dirty="0">
                          <a:solidFill>
                            <a:schemeClr val="bg1"/>
                          </a:solidFill>
                        </a:rPr>
                        <a:t>Subgroup</a:t>
                      </a:r>
                    </a:p>
                  </a:txBody>
                  <a:tcPr anchor="ctr">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lnR w="12700" cap="flat" cmpd="sng" algn="ctr">
                      <a:solidFill>
                        <a:schemeClr val="tx1"/>
                      </a:solidFill>
                      <a:prstDash val="solid"/>
                      <a:round/>
                      <a:headEnd type="none" w="med" len="med"/>
                      <a:tailEnd type="none" w="med" len="med"/>
                    </a:lnR>
                    <a:solidFill>
                      <a:schemeClr val="accent4"/>
                    </a:solidFill>
                  </a:tcPr>
                </a:tc>
                <a:tc>
                  <a:txBody>
                    <a:bodyPr/>
                    <a:lstStyle/>
                    <a:p>
                      <a:r>
                        <a:rPr lang="en-US" sz="1300" b="1" dirty="0">
                          <a:solidFill>
                            <a:schemeClr val="bg1"/>
                          </a:solidFill>
                        </a:rPr>
                        <a:t>Subgroup</a:t>
                      </a:r>
                    </a:p>
                  </a:txBody>
                  <a:tcPr anchor="ctr">
                    <a:lnL w="12700" cap="flat" cmpd="sng" algn="ctr">
                      <a:solidFill>
                        <a:schemeClr val="tx1"/>
                      </a:solidFill>
                      <a:prstDash val="solid"/>
                      <a:round/>
                      <a:headEnd type="none" w="med" len="med"/>
                      <a:tailEnd type="none" w="med" len="med"/>
                    </a:lnL>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lnR w="12700" cap="flat" cmpd="sng" algn="ctr">
                      <a:solidFill>
                        <a:schemeClr val="tx1"/>
                      </a:solidFill>
                      <a:prstDash val="solid"/>
                      <a:round/>
                      <a:headEnd type="none" w="med" len="med"/>
                      <a:tailEnd type="none" w="med" len="med"/>
                    </a:lnR>
                    <a:solidFill>
                      <a:schemeClr val="accent4"/>
                    </a:solidFill>
                  </a:tcPr>
                </a:tc>
                <a:tc>
                  <a:txBody>
                    <a:bodyPr/>
                    <a:lstStyle/>
                    <a:p>
                      <a:r>
                        <a:rPr lang="en-US" sz="1300" b="1" dirty="0">
                          <a:solidFill>
                            <a:schemeClr val="bg1"/>
                          </a:solidFill>
                        </a:rPr>
                        <a:t>Subgroup</a:t>
                      </a:r>
                    </a:p>
                  </a:txBody>
                  <a:tcPr anchor="ctr">
                    <a:lnL w="12700" cap="flat" cmpd="sng" algn="ctr">
                      <a:solidFill>
                        <a:schemeClr val="tx1"/>
                      </a:solidFill>
                      <a:prstDash val="solid"/>
                      <a:round/>
                      <a:headEnd type="none" w="med" len="med"/>
                      <a:tailEnd type="none" w="med" len="med"/>
                    </a:lnL>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lnR w="12700" cap="flat" cmpd="sng" algn="ctr">
                      <a:solidFill>
                        <a:schemeClr val="tx1"/>
                      </a:solidFill>
                      <a:prstDash val="solid"/>
                      <a:round/>
                      <a:headEnd type="none" w="med" len="med"/>
                      <a:tailEnd type="none" w="med" len="med"/>
                    </a:lnR>
                    <a:solidFill>
                      <a:schemeClr val="accent4"/>
                    </a:solidFill>
                  </a:tcPr>
                </a:tc>
                <a:tc>
                  <a:txBody>
                    <a:bodyPr/>
                    <a:lstStyle/>
                    <a:p>
                      <a:r>
                        <a:rPr lang="en-US" sz="1300" b="1" dirty="0">
                          <a:solidFill>
                            <a:schemeClr val="bg1"/>
                          </a:solidFill>
                        </a:rPr>
                        <a:t>Subgroup</a:t>
                      </a:r>
                    </a:p>
                  </a:txBody>
                  <a:tcPr anchor="ctr">
                    <a:lnL w="12700" cap="flat" cmpd="sng" algn="ctr">
                      <a:solidFill>
                        <a:schemeClr val="tx1"/>
                      </a:solidFill>
                      <a:prstDash val="solid"/>
                      <a:round/>
                      <a:headEnd type="none" w="med" len="med"/>
                      <a:tailEnd type="none" w="med" len="med"/>
                    </a:lnL>
                    <a:solidFill>
                      <a:schemeClr val="accent4"/>
                    </a:solidFill>
                  </a:tcPr>
                </a:tc>
                <a:tc>
                  <a:txBody>
                    <a:bodyPr/>
                    <a:lstStyle/>
                    <a:p>
                      <a:pPr algn="ctr"/>
                      <a:r>
                        <a:rPr lang="en-US" sz="1300" b="1" dirty="0">
                          <a:solidFill>
                            <a:schemeClr val="bg1"/>
                          </a:solidFill>
                        </a:rPr>
                        <a:t>Pass</a:t>
                      </a:r>
                    </a:p>
                  </a:txBody>
                  <a:tcPr anchor="ctr">
                    <a:solidFill>
                      <a:schemeClr val="accent4"/>
                    </a:solidFill>
                  </a:tcPr>
                </a:tc>
                <a:tc>
                  <a:txBody>
                    <a:bodyPr/>
                    <a:lstStyle/>
                    <a:p>
                      <a:pPr algn="ctr"/>
                      <a:r>
                        <a:rPr lang="en-US" sz="1300" b="1" dirty="0">
                          <a:solidFill>
                            <a:schemeClr val="bg1"/>
                          </a:solidFill>
                        </a:rPr>
                        <a:t>Total</a:t>
                      </a:r>
                    </a:p>
                  </a:txBody>
                  <a:tcPr anchor="ctr">
                    <a:solidFill>
                      <a:schemeClr val="accent4"/>
                    </a:solidFill>
                  </a:tcPr>
                </a:tc>
                <a:tc>
                  <a:txBody>
                    <a:bodyPr/>
                    <a:lstStyle/>
                    <a:p>
                      <a:pPr algn="ctr"/>
                      <a:r>
                        <a:rPr lang="en-US" sz="1300" b="1" dirty="0">
                          <a:solidFill>
                            <a:schemeClr val="bg1"/>
                          </a:solidFill>
                        </a:rPr>
                        <a:t>% Passed</a:t>
                      </a:r>
                    </a:p>
                  </a:txBody>
                  <a:tcPr anchor="ctr">
                    <a:solidFill>
                      <a:schemeClr val="accent4"/>
                    </a:solidFill>
                  </a:tcPr>
                </a:tc>
                <a:extLst>
                  <a:ext uri="{0D108BD9-81ED-4DB2-BD59-A6C34878D82A}">
                    <a16:rowId xmlns:a16="http://schemas.microsoft.com/office/drawing/2014/main" val="2840210205"/>
                  </a:ext>
                </a:extLst>
              </a:tr>
              <a:tr h="274320">
                <a:tc>
                  <a:txBody>
                    <a:bodyPr/>
                    <a:lstStyle/>
                    <a:p>
                      <a:r>
                        <a:rPr lang="en-US" sz="1300" b="1" dirty="0"/>
                        <a:t>All Students</a:t>
                      </a:r>
                    </a:p>
                  </a:txBody>
                  <a:tcPr anchor="ctr">
                    <a:solidFill>
                      <a:schemeClr val="bg1"/>
                    </a:solidFill>
                  </a:tcPr>
                </a:tc>
                <a:tc>
                  <a:txBody>
                    <a:bodyPr/>
                    <a:lstStyle/>
                    <a:p>
                      <a:pPr algn="ctr"/>
                      <a:r>
                        <a:rPr lang="en-US" sz="1300" b="1" dirty="0"/>
                        <a:t>212</a:t>
                      </a:r>
                    </a:p>
                  </a:txBody>
                  <a:tcPr anchor="ctr">
                    <a:solidFill>
                      <a:schemeClr val="bg1"/>
                    </a:solidFill>
                  </a:tcPr>
                </a:tc>
                <a:tc>
                  <a:txBody>
                    <a:bodyPr/>
                    <a:lstStyle/>
                    <a:p>
                      <a:pPr algn="ctr"/>
                      <a:r>
                        <a:rPr lang="en-US" sz="1300" b="1" dirty="0"/>
                        <a:t>254</a:t>
                      </a:r>
                    </a:p>
                  </a:txBody>
                  <a:tcPr anchor="ctr">
                    <a:solidFill>
                      <a:schemeClr val="bg1"/>
                    </a:solidFill>
                  </a:tcPr>
                </a:tc>
                <a:tc>
                  <a:txBody>
                    <a:bodyPr/>
                    <a:lstStyle/>
                    <a:p>
                      <a:pPr algn="ctr"/>
                      <a:r>
                        <a:rPr lang="en-US" sz="1300" b="1" dirty="0"/>
                        <a:t>83%</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b="1" dirty="0"/>
                        <a:t>All Students</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b="1" dirty="0"/>
                        <a:t>72</a:t>
                      </a:r>
                    </a:p>
                  </a:txBody>
                  <a:tcPr anchor="ctr">
                    <a:solidFill>
                      <a:schemeClr val="bg1"/>
                    </a:solidFill>
                  </a:tcPr>
                </a:tc>
                <a:tc>
                  <a:txBody>
                    <a:bodyPr/>
                    <a:lstStyle/>
                    <a:p>
                      <a:pPr algn="ctr"/>
                      <a:r>
                        <a:rPr lang="en-US" sz="1300" b="1" dirty="0"/>
                        <a:t>111</a:t>
                      </a:r>
                    </a:p>
                  </a:txBody>
                  <a:tcPr anchor="ctr">
                    <a:solidFill>
                      <a:schemeClr val="bg1"/>
                    </a:solidFill>
                  </a:tcPr>
                </a:tc>
                <a:tc>
                  <a:txBody>
                    <a:bodyPr/>
                    <a:lstStyle/>
                    <a:p>
                      <a:pPr algn="ctr"/>
                      <a:r>
                        <a:rPr lang="en-US" sz="1300" b="1" dirty="0"/>
                        <a:t>65%</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b="1" dirty="0"/>
                        <a:t>All Students</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b="1" dirty="0"/>
                        <a:t>40</a:t>
                      </a:r>
                    </a:p>
                  </a:txBody>
                  <a:tcPr anchor="ctr">
                    <a:solidFill>
                      <a:schemeClr val="bg1"/>
                    </a:solidFill>
                  </a:tcPr>
                </a:tc>
                <a:tc>
                  <a:txBody>
                    <a:bodyPr/>
                    <a:lstStyle/>
                    <a:p>
                      <a:pPr algn="ctr"/>
                      <a:r>
                        <a:rPr lang="en-US" sz="1300" b="1" dirty="0"/>
                        <a:t>50</a:t>
                      </a:r>
                    </a:p>
                  </a:txBody>
                  <a:tcPr anchor="ctr">
                    <a:solidFill>
                      <a:schemeClr val="bg1"/>
                    </a:solidFill>
                  </a:tcPr>
                </a:tc>
                <a:tc>
                  <a:txBody>
                    <a:bodyPr/>
                    <a:lstStyle/>
                    <a:p>
                      <a:pPr algn="ctr"/>
                      <a:r>
                        <a:rPr lang="en-US" sz="1300" b="1" dirty="0"/>
                        <a:t>80%</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b="1" dirty="0"/>
                        <a:t>All Students</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b="1" dirty="0"/>
                        <a:t>108</a:t>
                      </a:r>
                    </a:p>
                  </a:txBody>
                  <a:tcPr anchor="ctr">
                    <a:solidFill>
                      <a:schemeClr val="bg1"/>
                    </a:solidFill>
                  </a:tcPr>
                </a:tc>
                <a:tc>
                  <a:txBody>
                    <a:bodyPr/>
                    <a:lstStyle/>
                    <a:p>
                      <a:pPr algn="ctr"/>
                      <a:r>
                        <a:rPr lang="en-US" sz="1300" b="1" dirty="0"/>
                        <a:t>136</a:t>
                      </a:r>
                    </a:p>
                  </a:txBody>
                  <a:tcPr anchor="ctr">
                    <a:solidFill>
                      <a:schemeClr val="bg1"/>
                    </a:solidFill>
                  </a:tcPr>
                </a:tc>
                <a:tc>
                  <a:txBody>
                    <a:bodyPr/>
                    <a:lstStyle/>
                    <a:p>
                      <a:pPr algn="ctr"/>
                      <a:r>
                        <a:rPr lang="en-US" sz="1300" b="1" dirty="0"/>
                        <a:t>79%</a:t>
                      </a:r>
                    </a:p>
                  </a:txBody>
                  <a:tcPr anchor="ctr">
                    <a:solidFill>
                      <a:schemeClr val="bg1"/>
                    </a:solidFill>
                  </a:tcPr>
                </a:tc>
                <a:extLst>
                  <a:ext uri="{0D108BD9-81ED-4DB2-BD59-A6C34878D82A}">
                    <a16:rowId xmlns:a16="http://schemas.microsoft.com/office/drawing/2014/main" val="1831080780"/>
                  </a:ext>
                </a:extLst>
              </a:tr>
              <a:tr h="274320">
                <a:tc>
                  <a:txBody>
                    <a:bodyPr/>
                    <a:lstStyle/>
                    <a:p>
                      <a:r>
                        <a:rPr lang="en-US" sz="1300" dirty="0"/>
                        <a:t>Black</a:t>
                      </a:r>
                    </a:p>
                  </a:txBody>
                  <a:tcPr anchor="ctr">
                    <a:solidFill>
                      <a:schemeClr val="bg1"/>
                    </a:solidFill>
                  </a:tcPr>
                </a:tc>
                <a:tc>
                  <a:txBody>
                    <a:bodyPr/>
                    <a:lstStyle/>
                    <a:p>
                      <a:pPr algn="ctr"/>
                      <a:r>
                        <a:rPr lang="en-US" sz="1300" dirty="0"/>
                        <a:t>161</a:t>
                      </a:r>
                    </a:p>
                  </a:txBody>
                  <a:tcPr anchor="ctr">
                    <a:solidFill>
                      <a:schemeClr val="bg1"/>
                    </a:solidFill>
                  </a:tcPr>
                </a:tc>
                <a:tc>
                  <a:txBody>
                    <a:bodyPr/>
                    <a:lstStyle/>
                    <a:p>
                      <a:pPr algn="ctr"/>
                      <a:r>
                        <a:rPr lang="en-US" sz="1300" dirty="0"/>
                        <a:t>196</a:t>
                      </a:r>
                    </a:p>
                  </a:txBody>
                  <a:tcPr anchor="ctr">
                    <a:solidFill>
                      <a:schemeClr val="bg1"/>
                    </a:solidFill>
                  </a:tcPr>
                </a:tc>
                <a:tc>
                  <a:txBody>
                    <a:bodyPr/>
                    <a:lstStyle/>
                    <a:p>
                      <a:pPr algn="ctr"/>
                      <a:r>
                        <a:rPr lang="en-US" sz="1300" dirty="0"/>
                        <a:t>82%</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Black</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54</a:t>
                      </a:r>
                    </a:p>
                  </a:txBody>
                  <a:tcPr anchor="ctr">
                    <a:solidFill>
                      <a:schemeClr val="bg1"/>
                    </a:solidFill>
                  </a:tcPr>
                </a:tc>
                <a:tc>
                  <a:txBody>
                    <a:bodyPr/>
                    <a:lstStyle/>
                    <a:p>
                      <a:pPr algn="ctr"/>
                      <a:r>
                        <a:rPr lang="en-US" sz="1300" dirty="0"/>
                        <a:t>89</a:t>
                      </a:r>
                    </a:p>
                  </a:txBody>
                  <a:tcPr anchor="ctr">
                    <a:solidFill>
                      <a:schemeClr val="bg1"/>
                    </a:solidFill>
                  </a:tcPr>
                </a:tc>
                <a:tc>
                  <a:txBody>
                    <a:bodyPr/>
                    <a:lstStyle/>
                    <a:p>
                      <a:pPr algn="ctr"/>
                      <a:r>
                        <a:rPr lang="en-US" sz="1300" dirty="0"/>
                        <a:t>61%</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Black</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31</a:t>
                      </a:r>
                    </a:p>
                  </a:txBody>
                  <a:tcPr anchor="ctr">
                    <a:solidFill>
                      <a:schemeClr val="bg1"/>
                    </a:solidFill>
                  </a:tcPr>
                </a:tc>
                <a:tc>
                  <a:txBody>
                    <a:bodyPr/>
                    <a:lstStyle/>
                    <a:p>
                      <a:pPr algn="ctr"/>
                      <a:r>
                        <a:rPr lang="en-US" sz="1300" dirty="0"/>
                        <a:t>40</a:t>
                      </a:r>
                    </a:p>
                  </a:txBody>
                  <a:tcPr anchor="ctr">
                    <a:solidFill>
                      <a:schemeClr val="bg1"/>
                    </a:solidFill>
                  </a:tcPr>
                </a:tc>
                <a:tc>
                  <a:txBody>
                    <a:bodyPr/>
                    <a:lstStyle/>
                    <a:p>
                      <a:pPr algn="ctr"/>
                      <a:r>
                        <a:rPr lang="en-US" sz="1300" dirty="0"/>
                        <a:t>78%</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Black</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85</a:t>
                      </a:r>
                    </a:p>
                  </a:txBody>
                  <a:tcPr anchor="ctr">
                    <a:solidFill>
                      <a:schemeClr val="bg1"/>
                    </a:solidFill>
                  </a:tcPr>
                </a:tc>
                <a:tc>
                  <a:txBody>
                    <a:bodyPr/>
                    <a:lstStyle/>
                    <a:p>
                      <a:pPr algn="ctr"/>
                      <a:r>
                        <a:rPr lang="en-US" sz="1300" dirty="0"/>
                        <a:t>110</a:t>
                      </a:r>
                    </a:p>
                  </a:txBody>
                  <a:tcPr anchor="ctr">
                    <a:solidFill>
                      <a:schemeClr val="bg1"/>
                    </a:solidFill>
                  </a:tcPr>
                </a:tc>
                <a:tc>
                  <a:txBody>
                    <a:bodyPr/>
                    <a:lstStyle/>
                    <a:p>
                      <a:pPr algn="ctr"/>
                      <a:r>
                        <a:rPr lang="en-US" sz="1300" dirty="0"/>
                        <a:t>77%</a:t>
                      </a:r>
                    </a:p>
                  </a:txBody>
                  <a:tcPr anchor="ctr">
                    <a:solidFill>
                      <a:schemeClr val="bg1"/>
                    </a:solidFill>
                  </a:tcPr>
                </a:tc>
                <a:extLst>
                  <a:ext uri="{0D108BD9-81ED-4DB2-BD59-A6C34878D82A}">
                    <a16:rowId xmlns:a16="http://schemas.microsoft.com/office/drawing/2014/main" val="3644650937"/>
                  </a:ext>
                </a:extLst>
              </a:tr>
              <a:tr h="274320">
                <a:tc>
                  <a:txBody>
                    <a:bodyPr/>
                    <a:lstStyle/>
                    <a:p>
                      <a:r>
                        <a:rPr lang="en-US" sz="1300" dirty="0"/>
                        <a:t>Hispanic</a:t>
                      </a:r>
                    </a:p>
                  </a:txBody>
                  <a:tcPr anchor="ctr">
                    <a:solidFill>
                      <a:schemeClr val="bg1"/>
                    </a:solidFill>
                  </a:tcPr>
                </a:tc>
                <a:tc>
                  <a:txBody>
                    <a:bodyPr/>
                    <a:lstStyle/>
                    <a:p>
                      <a:pPr algn="ctr"/>
                      <a:r>
                        <a:rPr lang="en-US" sz="1300" dirty="0"/>
                        <a:t>50</a:t>
                      </a:r>
                    </a:p>
                  </a:txBody>
                  <a:tcPr anchor="ctr">
                    <a:solidFill>
                      <a:schemeClr val="bg1"/>
                    </a:solidFill>
                  </a:tcPr>
                </a:tc>
                <a:tc>
                  <a:txBody>
                    <a:bodyPr/>
                    <a:lstStyle/>
                    <a:p>
                      <a:pPr algn="ctr"/>
                      <a:r>
                        <a:rPr lang="en-US" sz="1300" dirty="0"/>
                        <a:t>57</a:t>
                      </a:r>
                    </a:p>
                  </a:txBody>
                  <a:tcPr anchor="ctr">
                    <a:solidFill>
                      <a:schemeClr val="bg1"/>
                    </a:solidFill>
                  </a:tcPr>
                </a:tc>
                <a:tc>
                  <a:txBody>
                    <a:bodyPr/>
                    <a:lstStyle/>
                    <a:p>
                      <a:pPr algn="ctr"/>
                      <a:r>
                        <a:rPr lang="en-US" sz="1300" dirty="0"/>
                        <a:t>88%</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Hispanic</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20</a:t>
                      </a:r>
                    </a:p>
                  </a:txBody>
                  <a:tcPr anchor="ctr">
                    <a:solidFill>
                      <a:schemeClr val="bg1"/>
                    </a:solidFill>
                  </a:tcPr>
                </a:tc>
                <a:tc>
                  <a:txBody>
                    <a:bodyPr/>
                    <a:lstStyle/>
                    <a:p>
                      <a:pPr algn="ctr"/>
                      <a:r>
                        <a:rPr lang="en-US" sz="1300" dirty="0"/>
                        <a:t>25</a:t>
                      </a:r>
                    </a:p>
                  </a:txBody>
                  <a:tcPr anchor="ctr">
                    <a:solidFill>
                      <a:schemeClr val="bg1"/>
                    </a:solidFill>
                  </a:tcPr>
                </a:tc>
                <a:tc>
                  <a:txBody>
                    <a:bodyPr/>
                    <a:lstStyle/>
                    <a:p>
                      <a:pPr algn="ctr"/>
                      <a:r>
                        <a:rPr lang="en-US" sz="1300" dirty="0"/>
                        <a:t>80%</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Hispanic</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11</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Hispanic</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24</a:t>
                      </a:r>
                    </a:p>
                  </a:txBody>
                  <a:tcPr anchor="ctr">
                    <a:solidFill>
                      <a:schemeClr val="bg1"/>
                    </a:solidFill>
                  </a:tcPr>
                </a:tc>
                <a:tc>
                  <a:txBody>
                    <a:bodyPr/>
                    <a:lstStyle/>
                    <a:p>
                      <a:pPr algn="ctr"/>
                      <a:r>
                        <a:rPr lang="en-US" sz="1300" dirty="0"/>
                        <a:t>27</a:t>
                      </a:r>
                    </a:p>
                  </a:txBody>
                  <a:tcPr anchor="ctr">
                    <a:solidFill>
                      <a:schemeClr val="bg1"/>
                    </a:solidFill>
                  </a:tcPr>
                </a:tc>
                <a:tc>
                  <a:txBody>
                    <a:bodyPr/>
                    <a:lstStyle/>
                    <a:p>
                      <a:pPr algn="ctr"/>
                      <a:r>
                        <a:rPr lang="en-US" sz="1300" dirty="0"/>
                        <a:t>89%</a:t>
                      </a:r>
                    </a:p>
                  </a:txBody>
                  <a:tcPr anchor="ctr">
                    <a:solidFill>
                      <a:schemeClr val="bg1"/>
                    </a:solidFill>
                  </a:tcPr>
                </a:tc>
                <a:extLst>
                  <a:ext uri="{0D108BD9-81ED-4DB2-BD59-A6C34878D82A}">
                    <a16:rowId xmlns:a16="http://schemas.microsoft.com/office/drawing/2014/main" val="3279330833"/>
                  </a:ext>
                </a:extLst>
              </a:tr>
              <a:tr h="274320">
                <a:tc>
                  <a:txBody>
                    <a:bodyPr/>
                    <a:lstStyle/>
                    <a:p>
                      <a:r>
                        <a:rPr lang="en-US" sz="1300" dirty="0"/>
                        <a:t>White</a:t>
                      </a:r>
                    </a:p>
                  </a:txBody>
                  <a:tcPr anchor="ctr">
                    <a:solidFill>
                      <a:schemeClr val="bg1"/>
                    </a:solidFill>
                  </a:tcPr>
                </a:tc>
                <a:tc>
                  <a:txBody>
                    <a:bodyPr/>
                    <a:lstStyle/>
                    <a:p>
                      <a:pPr algn="ctr"/>
                      <a:r>
                        <a:rPr lang="en-US" sz="1300" dirty="0"/>
                        <a:t>38</a:t>
                      </a:r>
                    </a:p>
                  </a:txBody>
                  <a:tcPr anchor="ctr">
                    <a:solidFill>
                      <a:schemeClr val="bg1"/>
                    </a:solidFill>
                  </a:tcPr>
                </a:tc>
                <a:tc>
                  <a:txBody>
                    <a:bodyPr/>
                    <a:lstStyle/>
                    <a:p>
                      <a:pPr algn="ctr"/>
                      <a:r>
                        <a:rPr lang="en-US" sz="1300" dirty="0"/>
                        <a:t>41</a:t>
                      </a:r>
                    </a:p>
                  </a:txBody>
                  <a:tcPr anchor="ctr">
                    <a:solidFill>
                      <a:schemeClr val="bg1"/>
                    </a:solidFill>
                  </a:tcPr>
                </a:tc>
                <a:tc>
                  <a:txBody>
                    <a:bodyPr/>
                    <a:lstStyle/>
                    <a:p>
                      <a:pPr algn="ctr"/>
                      <a:r>
                        <a:rPr lang="en-US" sz="1300" dirty="0"/>
                        <a:t>93%</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White</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14</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White</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8</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White</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20</a:t>
                      </a:r>
                    </a:p>
                  </a:txBody>
                  <a:tcPr anchor="ctr">
                    <a:solidFill>
                      <a:schemeClr val="bg1"/>
                    </a:solidFill>
                  </a:tcPr>
                </a:tc>
                <a:tc>
                  <a:txBody>
                    <a:bodyPr/>
                    <a:lstStyle/>
                    <a:p>
                      <a:pPr algn="ctr"/>
                      <a:r>
                        <a:rPr lang="en-US" sz="1300" dirty="0"/>
                        <a:t>22</a:t>
                      </a:r>
                    </a:p>
                  </a:txBody>
                  <a:tcPr anchor="ctr">
                    <a:solidFill>
                      <a:schemeClr val="bg1"/>
                    </a:solidFill>
                  </a:tcPr>
                </a:tc>
                <a:tc>
                  <a:txBody>
                    <a:bodyPr/>
                    <a:lstStyle/>
                    <a:p>
                      <a:pPr algn="ctr"/>
                      <a:r>
                        <a:rPr lang="en-US" sz="1300" dirty="0"/>
                        <a:t>91%</a:t>
                      </a:r>
                    </a:p>
                  </a:txBody>
                  <a:tcPr anchor="ctr">
                    <a:solidFill>
                      <a:schemeClr val="bg1"/>
                    </a:solidFill>
                  </a:tcPr>
                </a:tc>
                <a:extLst>
                  <a:ext uri="{0D108BD9-81ED-4DB2-BD59-A6C34878D82A}">
                    <a16:rowId xmlns:a16="http://schemas.microsoft.com/office/drawing/2014/main" val="3421181372"/>
                  </a:ext>
                </a:extLst>
              </a:tr>
              <a:tr h="274320">
                <a:tc>
                  <a:txBody>
                    <a:bodyPr/>
                    <a:lstStyle/>
                    <a:p>
                      <a:r>
                        <a:rPr lang="en-US" sz="1300" dirty="0"/>
                        <a:t>SPED</a:t>
                      </a:r>
                    </a:p>
                  </a:txBody>
                  <a:tcPr anchor="ctr">
                    <a:solidFill>
                      <a:schemeClr val="bg1"/>
                    </a:solidFill>
                  </a:tcPr>
                </a:tc>
                <a:tc>
                  <a:txBody>
                    <a:bodyPr/>
                    <a:lstStyle/>
                    <a:p>
                      <a:pPr algn="ctr"/>
                      <a:r>
                        <a:rPr lang="en-US" sz="1300" dirty="0"/>
                        <a:t>32</a:t>
                      </a:r>
                    </a:p>
                  </a:txBody>
                  <a:tcPr anchor="ctr">
                    <a:solidFill>
                      <a:schemeClr val="bg1"/>
                    </a:solidFill>
                  </a:tcPr>
                </a:tc>
                <a:tc>
                  <a:txBody>
                    <a:bodyPr/>
                    <a:lstStyle/>
                    <a:p>
                      <a:pPr algn="ctr"/>
                      <a:r>
                        <a:rPr lang="en-US" sz="1300" dirty="0"/>
                        <a:t>41</a:t>
                      </a:r>
                    </a:p>
                  </a:txBody>
                  <a:tcPr anchor="ctr">
                    <a:solidFill>
                      <a:schemeClr val="bg1"/>
                    </a:solidFill>
                  </a:tcPr>
                </a:tc>
                <a:tc>
                  <a:txBody>
                    <a:bodyPr/>
                    <a:lstStyle/>
                    <a:p>
                      <a:pPr algn="ctr"/>
                      <a:r>
                        <a:rPr lang="en-US" sz="1300" dirty="0"/>
                        <a:t>78%</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SPED</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8</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SPED</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a:t>
                      </a:r>
                    </a:p>
                  </a:txBody>
                  <a:tcPr anchor="ctr">
                    <a:solidFill>
                      <a:schemeClr val="bg1"/>
                    </a:solidFill>
                  </a:tcPr>
                </a:tc>
                <a:tc>
                  <a:txBody>
                    <a:bodyPr/>
                    <a:lstStyle/>
                    <a:p>
                      <a:pPr algn="ctr"/>
                      <a:r>
                        <a:rPr lang="en-US" sz="1300" dirty="0"/>
                        <a:t>3</a:t>
                      </a:r>
                    </a:p>
                  </a:txBody>
                  <a:tcPr anchor="ctr">
                    <a:solidFill>
                      <a:schemeClr val="bg1"/>
                    </a:solidFill>
                  </a:tcPr>
                </a:tc>
                <a:tc>
                  <a:txBody>
                    <a:bodyPr/>
                    <a:lstStyle/>
                    <a:p>
                      <a:pPr algn="ctr"/>
                      <a:r>
                        <a:rPr lang="en-US" sz="1300" dirty="0"/>
                        <a:t>--</a:t>
                      </a: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n-US" sz="1300" dirty="0"/>
                        <a:t>SPED</a:t>
                      </a: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1300" dirty="0"/>
                        <a:t>12</a:t>
                      </a:r>
                    </a:p>
                  </a:txBody>
                  <a:tcPr anchor="ctr">
                    <a:solidFill>
                      <a:schemeClr val="bg1"/>
                    </a:solidFill>
                  </a:tcPr>
                </a:tc>
                <a:tc>
                  <a:txBody>
                    <a:bodyPr/>
                    <a:lstStyle/>
                    <a:p>
                      <a:pPr algn="ctr"/>
                      <a:r>
                        <a:rPr lang="en-US" sz="1300" dirty="0"/>
                        <a:t>21</a:t>
                      </a:r>
                    </a:p>
                  </a:txBody>
                  <a:tcPr anchor="ctr">
                    <a:solidFill>
                      <a:schemeClr val="bg1"/>
                    </a:solidFill>
                  </a:tcPr>
                </a:tc>
                <a:tc>
                  <a:txBody>
                    <a:bodyPr/>
                    <a:lstStyle/>
                    <a:p>
                      <a:pPr algn="ctr"/>
                      <a:r>
                        <a:rPr lang="en-US" sz="1300" dirty="0"/>
                        <a:t>57%</a:t>
                      </a:r>
                    </a:p>
                  </a:txBody>
                  <a:tcPr anchor="ctr">
                    <a:solidFill>
                      <a:schemeClr val="bg1"/>
                    </a:solidFill>
                  </a:tcPr>
                </a:tc>
                <a:extLst>
                  <a:ext uri="{0D108BD9-81ED-4DB2-BD59-A6C34878D82A}">
                    <a16:rowId xmlns:a16="http://schemas.microsoft.com/office/drawing/2014/main" val="2606410773"/>
                  </a:ext>
                </a:extLst>
              </a:tr>
            </a:tbl>
          </a:graphicData>
        </a:graphic>
      </p:graphicFrame>
    </p:spTree>
    <p:extLst>
      <p:ext uri="{BB962C8B-B14F-4D97-AF65-F5344CB8AC3E}">
        <p14:creationId xmlns:p14="http://schemas.microsoft.com/office/powerpoint/2010/main" val="1946476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6227619" cy="615950"/>
          </a:xfrm>
        </p:spPr>
        <p:txBody>
          <a:bodyPr/>
          <a:lstStyle/>
          <a:p>
            <a:r>
              <a:rPr lang="en-US" dirty="0"/>
              <a:t>Taos Academy Charter School</a:t>
            </a:r>
          </a:p>
        </p:txBody>
      </p:sp>
      <p:sp>
        <p:nvSpPr>
          <p:cNvPr id="7" name="Subtitle 6">
            <a:extLst>
              <a:ext uri="{FF2B5EF4-FFF2-40B4-BE49-F238E27FC236}">
                <a16:creationId xmlns:a16="http://schemas.microsoft.com/office/drawing/2014/main" id="{556CB91A-5149-4AB0-9CF4-44BEB78596F1}"/>
              </a:ext>
            </a:extLst>
          </p:cNvPr>
          <p:cNvSpPr>
            <a:spLocks noGrp="1"/>
          </p:cNvSpPr>
          <p:nvPr>
            <p:ph type="subTitle" idx="10"/>
          </p:nvPr>
        </p:nvSpPr>
        <p:spPr/>
        <p:txBody>
          <a:bodyPr/>
          <a:lstStyle/>
          <a:p>
            <a:r>
              <a:rPr lang="en-US" dirty="0"/>
              <a:t>MAP Growth Reading</a:t>
            </a:r>
          </a:p>
        </p:txBody>
      </p:sp>
      <p:sp>
        <p:nvSpPr>
          <p:cNvPr id="8" name="TextBox 7"/>
          <p:cNvSpPr txBox="1"/>
          <p:nvPr/>
        </p:nvSpPr>
        <p:spPr>
          <a:xfrm>
            <a:off x="1693748" y="1084453"/>
            <a:ext cx="8143768" cy="707886"/>
          </a:xfrm>
          <a:prstGeom prst="rect">
            <a:avLst/>
          </a:prstGeom>
          <a:noFill/>
        </p:spPr>
        <p:txBody>
          <a:bodyPr wrap="none" rtlCol="0">
            <a:spAutoFit/>
          </a:bodyPr>
          <a:lstStyle/>
          <a:p>
            <a:pPr algn="ctr"/>
            <a:r>
              <a:rPr lang="en-US" sz="2000" dirty="0">
                <a:solidFill>
                  <a:srgbClr val="6E7075"/>
                </a:solidFill>
              </a:rPr>
              <a:t>Regression Results for 2017 MAP Growth Reading Score (All Grades)</a:t>
            </a:r>
            <a:br>
              <a:rPr lang="en-US" sz="2000" dirty="0">
                <a:solidFill>
                  <a:srgbClr val="6E7075"/>
                </a:solidFill>
              </a:rPr>
            </a:br>
            <a:r>
              <a:rPr lang="en-US" sz="2000" dirty="0">
                <a:solidFill>
                  <a:srgbClr val="6E7075"/>
                </a:solidFill>
              </a:rPr>
              <a:t>N = 155, R</a:t>
            </a:r>
            <a:r>
              <a:rPr lang="en-US" sz="2000" baseline="30000" dirty="0">
                <a:solidFill>
                  <a:srgbClr val="6E7075"/>
                </a:solidFill>
              </a:rPr>
              <a:t>2</a:t>
            </a:r>
            <a:r>
              <a:rPr lang="en-US" sz="2000" dirty="0">
                <a:solidFill>
                  <a:srgbClr val="6E7075"/>
                </a:solidFill>
              </a:rPr>
              <a:t> = .81</a:t>
            </a:r>
          </a:p>
        </p:txBody>
      </p:sp>
      <p:sp>
        <p:nvSpPr>
          <p:cNvPr id="9" name="TextBox 8"/>
          <p:cNvSpPr txBox="1"/>
          <p:nvPr/>
        </p:nvSpPr>
        <p:spPr>
          <a:xfrm>
            <a:off x="250305" y="5364987"/>
            <a:ext cx="11691388" cy="1323439"/>
          </a:xfrm>
          <a:prstGeom prst="rect">
            <a:avLst/>
          </a:prstGeom>
          <a:noFill/>
        </p:spPr>
        <p:txBody>
          <a:bodyPr wrap="square" rtlCol="0">
            <a:spAutoFit/>
          </a:bodyPr>
          <a:lstStyle/>
          <a:p>
            <a:r>
              <a:rPr lang="en-US" sz="2000" dirty="0">
                <a:solidFill>
                  <a:schemeClr val="tx1">
                    <a:lumMod val="50000"/>
                    <a:lumOff val="50000"/>
                  </a:schemeClr>
                </a:solidFill>
              </a:rPr>
              <a:t>A simple linear regression was calculated to predict MAP Growth performance based on exam score.</a:t>
            </a:r>
          </a:p>
          <a:p>
            <a:r>
              <a:rPr lang="en-US" sz="2000" dirty="0">
                <a:solidFill>
                  <a:schemeClr val="tx1">
                    <a:lumMod val="50000"/>
                    <a:lumOff val="50000"/>
                  </a:schemeClr>
                </a:solidFill>
              </a:rPr>
              <a:t>After controlling for other predictors in the model, Hispanic students’ predicted scores were 1.46 points higher than white students on the 2017 MAP Growth Reading Test. </a:t>
            </a:r>
          </a:p>
          <a:p>
            <a:endParaRPr lang="en-US" sz="2000" dirty="0">
              <a:solidFill>
                <a:schemeClr val="tx1">
                  <a:lumMod val="50000"/>
                  <a:lumOff val="50000"/>
                </a:schemeClr>
              </a:solidFill>
            </a:endParaRPr>
          </a:p>
        </p:txBody>
      </p:sp>
      <p:sp>
        <p:nvSpPr>
          <p:cNvPr id="10" name="TextBox 9"/>
          <p:cNvSpPr txBox="1"/>
          <p:nvPr/>
        </p:nvSpPr>
        <p:spPr>
          <a:xfrm>
            <a:off x="838199" y="5061585"/>
            <a:ext cx="11101138" cy="307777"/>
          </a:xfrm>
          <a:prstGeom prst="rect">
            <a:avLst/>
          </a:prstGeom>
          <a:noFill/>
        </p:spPr>
        <p:txBody>
          <a:bodyPr wrap="square" rtlCol="0">
            <a:spAutoFit/>
          </a:bodyPr>
          <a:lstStyle/>
          <a:p>
            <a:pPr algn="r"/>
            <a:r>
              <a:rPr lang="en-US" sz="1400" i="1" dirty="0">
                <a:solidFill>
                  <a:srgbClr val="6E7075"/>
                </a:solidFill>
              </a:rPr>
              <a:t>*** Indicates significance at the 99.9% level.</a:t>
            </a:r>
          </a:p>
        </p:txBody>
      </p:sp>
      <p:graphicFrame>
        <p:nvGraphicFramePr>
          <p:cNvPr id="13" name="Content Placeholder 12">
            <a:extLst>
              <a:ext uri="{FF2B5EF4-FFF2-40B4-BE49-F238E27FC236}">
                <a16:creationId xmlns:a16="http://schemas.microsoft.com/office/drawing/2014/main" id="{FE467227-4F30-403D-ABFD-BF483F9995CB}"/>
              </a:ext>
            </a:extLst>
          </p:cNvPr>
          <p:cNvGraphicFramePr>
            <a:graphicFrameLocks noGrp="1"/>
          </p:cNvGraphicFramePr>
          <p:nvPr>
            <p:ph idx="1"/>
            <p:extLst>
              <p:ext uri="{D42A27DB-BD31-4B8C-83A1-F6EECF244321}">
                <p14:modId xmlns:p14="http://schemas.microsoft.com/office/powerpoint/2010/main" val="3374574887"/>
              </p:ext>
            </p:extLst>
          </p:nvPr>
        </p:nvGraphicFramePr>
        <p:xfrm>
          <a:off x="838200" y="1825625"/>
          <a:ext cx="11101138" cy="3235960"/>
        </p:xfrm>
        <a:graphic>
          <a:graphicData uri="http://schemas.openxmlformats.org/drawingml/2006/table">
            <a:tbl>
              <a:tblPr firstRow="1" bandRow="1">
                <a:tableStyleId>{F5AB1C69-6EDB-4FF4-983F-18BD219EF322}</a:tableStyleId>
              </a:tblPr>
              <a:tblGrid>
                <a:gridCol w="2213810">
                  <a:extLst>
                    <a:ext uri="{9D8B030D-6E8A-4147-A177-3AD203B41FA5}">
                      <a16:colId xmlns:a16="http://schemas.microsoft.com/office/drawing/2014/main" val="4180889060"/>
                    </a:ext>
                  </a:extLst>
                </a:gridCol>
                <a:gridCol w="1486568">
                  <a:extLst>
                    <a:ext uri="{9D8B030D-6E8A-4147-A177-3AD203B41FA5}">
                      <a16:colId xmlns:a16="http://schemas.microsoft.com/office/drawing/2014/main" val="1619625812"/>
                    </a:ext>
                  </a:extLst>
                </a:gridCol>
                <a:gridCol w="1850190">
                  <a:extLst>
                    <a:ext uri="{9D8B030D-6E8A-4147-A177-3AD203B41FA5}">
                      <a16:colId xmlns:a16="http://schemas.microsoft.com/office/drawing/2014/main" val="2353531913"/>
                    </a:ext>
                  </a:extLst>
                </a:gridCol>
                <a:gridCol w="1850190">
                  <a:extLst>
                    <a:ext uri="{9D8B030D-6E8A-4147-A177-3AD203B41FA5}">
                      <a16:colId xmlns:a16="http://schemas.microsoft.com/office/drawing/2014/main" val="848736530"/>
                    </a:ext>
                  </a:extLst>
                </a:gridCol>
                <a:gridCol w="1850190">
                  <a:extLst>
                    <a:ext uri="{9D8B030D-6E8A-4147-A177-3AD203B41FA5}">
                      <a16:colId xmlns:a16="http://schemas.microsoft.com/office/drawing/2014/main" val="2839903111"/>
                    </a:ext>
                  </a:extLst>
                </a:gridCol>
                <a:gridCol w="1850190">
                  <a:extLst>
                    <a:ext uri="{9D8B030D-6E8A-4147-A177-3AD203B41FA5}">
                      <a16:colId xmlns:a16="http://schemas.microsoft.com/office/drawing/2014/main" val="2596543561"/>
                    </a:ext>
                  </a:extLst>
                </a:gridCol>
              </a:tblGrid>
              <a:tr h="540726">
                <a:tc>
                  <a:txBody>
                    <a:bodyPr/>
                    <a:lstStyle/>
                    <a:p>
                      <a:r>
                        <a:rPr lang="en-US" dirty="0"/>
                        <a:t>Predictor</a:t>
                      </a:r>
                      <a:r>
                        <a:rPr lang="en-US" baseline="0" dirty="0"/>
                        <a:t> Variables</a:t>
                      </a:r>
                      <a:endParaRPr lang="en-US" dirty="0"/>
                    </a:p>
                  </a:txBody>
                  <a:tcPr/>
                </a:tc>
                <a:tc>
                  <a:txBody>
                    <a:bodyPr/>
                    <a:lstStyle/>
                    <a:p>
                      <a:r>
                        <a:rPr lang="en-US" sz="1800" b="0" i="1" kern="1200" dirty="0">
                          <a:solidFill>
                            <a:schemeClr val="lt1"/>
                          </a:solidFill>
                          <a:effectLst/>
                          <a:latin typeface="+mn-lt"/>
                          <a:ea typeface="+mn-ea"/>
                          <a:cs typeface="+mn-cs"/>
                        </a:rPr>
                        <a:t>B</a:t>
                      </a:r>
                      <a:endParaRPr lang="en-US" dirty="0"/>
                    </a:p>
                  </a:txBody>
                  <a:tcPr/>
                </a:tc>
                <a:tc>
                  <a:txBody>
                    <a:bodyPr/>
                    <a:lstStyle/>
                    <a:p>
                      <a:r>
                        <a:rPr lang="en-US" sz="1800" b="0" i="1" kern="1200" dirty="0">
                          <a:solidFill>
                            <a:schemeClr val="lt1"/>
                          </a:solidFill>
                          <a:effectLst/>
                          <a:latin typeface="+mn-lt"/>
                          <a:ea typeface="+mn-ea"/>
                          <a:cs typeface="+mn-cs"/>
                        </a:rPr>
                        <a:t>SE B</a:t>
                      </a:r>
                      <a:endParaRPr lang="en-US" dirty="0"/>
                    </a:p>
                  </a:txBody>
                  <a:tcPr/>
                </a:tc>
                <a:tc>
                  <a:txBody>
                    <a:bodyPr/>
                    <a:lstStyle/>
                    <a:p>
                      <a:r>
                        <a:rPr lang="el-GR" sz="1800" b="0" i="0" kern="1200" dirty="0">
                          <a:solidFill>
                            <a:schemeClr val="lt1"/>
                          </a:solidFill>
                          <a:effectLst/>
                          <a:latin typeface="+mn-lt"/>
                          <a:ea typeface="+mn-ea"/>
                          <a:cs typeface="+mn-cs"/>
                        </a:rPr>
                        <a:t>β</a:t>
                      </a:r>
                      <a:endParaRPr lang="en-US" dirty="0"/>
                    </a:p>
                  </a:txBody>
                  <a:tcPr/>
                </a:tc>
                <a:tc>
                  <a:txBody>
                    <a:bodyPr/>
                    <a:lstStyle/>
                    <a:p>
                      <a:r>
                        <a:rPr lang="en-US" sz="1800" b="0" i="1" kern="1200" dirty="0">
                          <a:solidFill>
                            <a:schemeClr val="lt1"/>
                          </a:solidFill>
                          <a:effectLst/>
                          <a:latin typeface="+mn-lt"/>
                          <a:ea typeface="+mn-ea"/>
                          <a:cs typeface="+mn-cs"/>
                        </a:rPr>
                        <a:t>t</a:t>
                      </a:r>
                      <a:endParaRPr lang="en-US" dirty="0"/>
                    </a:p>
                  </a:txBody>
                  <a:tcPr/>
                </a:tc>
                <a:tc>
                  <a:txBody>
                    <a:bodyPr/>
                    <a:lstStyle/>
                    <a:p>
                      <a:r>
                        <a:rPr lang="en-US" sz="1800" b="0" i="1" kern="1200" dirty="0">
                          <a:solidFill>
                            <a:schemeClr val="lt1"/>
                          </a:solidFill>
                          <a:effectLst/>
                          <a:latin typeface="+mn-lt"/>
                          <a:ea typeface="+mn-ea"/>
                          <a:cs typeface="+mn-cs"/>
                        </a:rPr>
                        <a:t>p</a:t>
                      </a:r>
                      <a:endParaRPr lang="en-US" dirty="0"/>
                    </a:p>
                  </a:txBody>
                  <a:tcPr/>
                </a:tc>
                <a:extLst>
                  <a:ext uri="{0D108BD9-81ED-4DB2-BD59-A6C34878D82A}">
                    <a16:rowId xmlns:a16="http://schemas.microsoft.com/office/drawing/2014/main" val="3849061796"/>
                  </a:ext>
                </a:extLst>
              </a:tr>
              <a:tr h="370840">
                <a:tc>
                  <a:txBody>
                    <a:bodyPr/>
                    <a:lstStyle/>
                    <a:p>
                      <a:pPr algn="ctr"/>
                      <a:r>
                        <a:rPr lang="en-US" sz="1800" dirty="0">
                          <a:solidFill>
                            <a:schemeClr val="tx1"/>
                          </a:solidFill>
                          <a:latin typeface="+mn-lt"/>
                        </a:rPr>
                        <a:t>Constant</a:t>
                      </a:r>
                    </a:p>
                  </a:txBody>
                  <a:tcPr anchor="ctr"/>
                </a:tc>
                <a:tc>
                  <a:txBody>
                    <a:bodyPr/>
                    <a:lstStyle/>
                    <a:p>
                      <a:pPr algn="ctr" fontAlgn="b"/>
                      <a:r>
                        <a:rPr lang="en-US" sz="1800" b="0" i="0" u="none" strike="noStrike" dirty="0">
                          <a:solidFill>
                            <a:srgbClr val="000000"/>
                          </a:solidFill>
                          <a:effectLst/>
                          <a:latin typeface="+mj-lt"/>
                        </a:rPr>
                        <a:t>64.055</a:t>
                      </a:r>
                    </a:p>
                  </a:txBody>
                  <a:tcPr marL="9525" marR="9525" marT="9525" marB="0" anchor="ctr"/>
                </a:tc>
                <a:tc>
                  <a:txBody>
                    <a:bodyPr/>
                    <a:lstStyle/>
                    <a:p>
                      <a:pPr algn="ctr" fontAlgn="b"/>
                      <a:r>
                        <a:rPr lang="en-US" sz="1800" b="0" i="0" u="none" strike="noStrike">
                          <a:solidFill>
                            <a:srgbClr val="000000"/>
                          </a:solidFill>
                          <a:effectLst/>
                          <a:latin typeface="+mj-lt"/>
                        </a:rPr>
                        <a:t>7.637</a:t>
                      </a:r>
                    </a:p>
                  </a:txBody>
                  <a:tcPr marL="9525" marR="9525" marT="9525" marB="0" anchor="ctr"/>
                </a:tc>
                <a:tc>
                  <a:txBody>
                    <a:bodyPr/>
                    <a:lstStyle/>
                    <a:p>
                      <a:pPr algn="ctr" fontAlgn="b"/>
                      <a:endParaRPr lang="en-US" sz="1800" b="0" i="0" u="none" strike="noStrike">
                        <a:solidFill>
                          <a:srgbClr val="000000"/>
                        </a:solidFill>
                        <a:effectLst/>
                        <a:latin typeface="+mj-lt"/>
                      </a:endParaRPr>
                    </a:p>
                  </a:txBody>
                  <a:tcPr marL="9525" marR="9525" marT="9525" marB="0" anchor="ctr"/>
                </a:tc>
                <a:tc>
                  <a:txBody>
                    <a:bodyPr/>
                    <a:lstStyle/>
                    <a:p>
                      <a:pPr algn="ctr" fontAlgn="b"/>
                      <a:r>
                        <a:rPr lang="en-US" sz="1800" b="0" i="0" u="none" strike="noStrike">
                          <a:solidFill>
                            <a:srgbClr val="000000"/>
                          </a:solidFill>
                          <a:effectLst/>
                          <a:latin typeface="+mj-lt"/>
                        </a:rPr>
                        <a:t>8.388</a:t>
                      </a:r>
                    </a:p>
                  </a:txBody>
                  <a:tcPr marL="9525" marR="9525" marT="9525" marB="0" anchor="ctr"/>
                </a:tc>
                <a:tc>
                  <a:txBody>
                    <a:bodyPr/>
                    <a:lstStyle/>
                    <a:p>
                      <a:pPr algn="ctr" fontAlgn="b"/>
                      <a:r>
                        <a:rPr lang="en-US" sz="1800" b="0" i="0" u="none" strike="noStrike" dirty="0">
                          <a:solidFill>
                            <a:srgbClr val="000000"/>
                          </a:solidFill>
                          <a:effectLst/>
                          <a:latin typeface="+mj-lt"/>
                        </a:rPr>
                        <a:t>0***</a:t>
                      </a:r>
                    </a:p>
                  </a:txBody>
                  <a:tcPr marL="9525" marR="9525" marT="9525" marB="0" anchor="ctr"/>
                </a:tc>
                <a:extLst>
                  <a:ext uri="{0D108BD9-81ED-4DB2-BD59-A6C34878D82A}">
                    <a16:rowId xmlns:a16="http://schemas.microsoft.com/office/drawing/2014/main" val="4153034221"/>
                  </a:ext>
                </a:extLst>
              </a:tr>
              <a:tr h="370840">
                <a:tc>
                  <a:txBody>
                    <a:bodyPr/>
                    <a:lstStyle/>
                    <a:p>
                      <a:pPr algn="ctr"/>
                      <a:r>
                        <a:rPr lang="en-US" sz="1800" dirty="0">
                          <a:solidFill>
                            <a:schemeClr val="tx1"/>
                          </a:solidFill>
                          <a:latin typeface="+mn-lt"/>
                        </a:rPr>
                        <a:t>Male</a:t>
                      </a:r>
                    </a:p>
                  </a:txBody>
                  <a:tcPr anchor="ctr"/>
                </a:tc>
                <a:tc>
                  <a:txBody>
                    <a:bodyPr/>
                    <a:lstStyle/>
                    <a:p>
                      <a:pPr algn="ctr" fontAlgn="b"/>
                      <a:r>
                        <a:rPr lang="en-US" sz="1800" b="0" i="0" u="none" strike="noStrike" dirty="0">
                          <a:solidFill>
                            <a:srgbClr val="000000"/>
                          </a:solidFill>
                          <a:effectLst/>
                          <a:latin typeface="+mj-lt"/>
                        </a:rPr>
                        <a:t>0.731</a:t>
                      </a:r>
                    </a:p>
                  </a:txBody>
                  <a:tcPr marL="9525" marR="9525" marT="9525" marB="0" anchor="ctr"/>
                </a:tc>
                <a:tc>
                  <a:txBody>
                    <a:bodyPr/>
                    <a:lstStyle/>
                    <a:p>
                      <a:pPr algn="ctr" fontAlgn="b"/>
                      <a:r>
                        <a:rPr lang="en-US" sz="1800" b="0" i="0" u="none" strike="noStrike">
                          <a:solidFill>
                            <a:srgbClr val="000000"/>
                          </a:solidFill>
                          <a:effectLst/>
                          <a:latin typeface="+mj-lt"/>
                        </a:rPr>
                        <a:t>0.036</a:t>
                      </a:r>
                    </a:p>
                  </a:txBody>
                  <a:tcPr marL="9525" marR="9525" marT="9525" marB="0" anchor="ctr"/>
                </a:tc>
                <a:tc>
                  <a:txBody>
                    <a:bodyPr/>
                    <a:lstStyle/>
                    <a:p>
                      <a:pPr algn="ctr" fontAlgn="b"/>
                      <a:r>
                        <a:rPr lang="en-US" sz="1800" b="0" i="0" u="none" strike="noStrike" dirty="0">
                          <a:solidFill>
                            <a:srgbClr val="000000"/>
                          </a:solidFill>
                          <a:effectLst/>
                          <a:latin typeface="+mj-lt"/>
                        </a:rPr>
                        <a:t>0.874</a:t>
                      </a:r>
                    </a:p>
                  </a:txBody>
                  <a:tcPr marL="9525" marR="9525" marT="9525" marB="0" anchor="ctr"/>
                </a:tc>
                <a:tc>
                  <a:txBody>
                    <a:bodyPr/>
                    <a:lstStyle/>
                    <a:p>
                      <a:pPr algn="ctr" fontAlgn="b"/>
                      <a:r>
                        <a:rPr lang="en-US" sz="1800" b="0" i="0" u="none" strike="noStrike">
                          <a:solidFill>
                            <a:srgbClr val="000000"/>
                          </a:solidFill>
                          <a:effectLst/>
                          <a:latin typeface="+mj-lt"/>
                        </a:rPr>
                        <a:t>20.563</a:t>
                      </a:r>
                    </a:p>
                  </a:txBody>
                  <a:tcPr marL="9525" marR="9525" marT="9525" marB="0" anchor="ctr"/>
                </a:tc>
                <a:tc>
                  <a:txBody>
                    <a:bodyPr/>
                    <a:lstStyle/>
                    <a:p>
                      <a:pPr algn="ctr" fontAlgn="b"/>
                      <a:r>
                        <a:rPr lang="en-US" sz="1800" b="0" i="0" u="none" strike="noStrike" dirty="0">
                          <a:solidFill>
                            <a:srgbClr val="000000"/>
                          </a:solidFill>
                          <a:effectLst/>
                          <a:latin typeface="+mj-lt"/>
                        </a:rPr>
                        <a:t>0***</a:t>
                      </a:r>
                    </a:p>
                  </a:txBody>
                  <a:tcPr marL="9525" marR="9525" marT="9525" marB="0" anchor="ctr"/>
                </a:tc>
                <a:extLst>
                  <a:ext uri="{0D108BD9-81ED-4DB2-BD59-A6C34878D82A}">
                    <a16:rowId xmlns:a16="http://schemas.microsoft.com/office/drawing/2014/main" val="525500210"/>
                  </a:ext>
                </a:extLst>
              </a:tr>
              <a:tr h="370840">
                <a:tc>
                  <a:txBody>
                    <a:bodyPr/>
                    <a:lstStyle/>
                    <a:p>
                      <a:pPr algn="ctr"/>
                      <a:r>
                        <a:rPr lang="en-US" sz="1800" dirty="0">
                          <a:solidFill>
                            <a:schemeClr val="tx1"/>
                          </a:solidFill>
                          <a:latin typeface="+mn-lt"/>
                        </a:rPr>
                        <a:t>Hispanic</a:t>
                      </a:r>
                    </a:p>
                  </a:txBody>
                  <a:tcPr anchor="ctr"/>
                </a:tc>
                <a:tc>
                  <a:txBody>
                    <a:bodyPr/>
                    <a:lstStyle/>
                    <a:p>
                      <a:pPr algn="ctr" fontAlgn="b"/>
                      <a:r>
                        <a:rPr lang="en-US" sz="1800" b="0" i="0" u="none" strike="noStrike">
                          <a:solidFill>
                            <a:srgbClr val="000000"/>
                          </a:solidFill>
                          <a:effectLst/>
                          <a:latin typeface="+mj-lt"/>
                        </a:rPr>
                        <a:t>1.461</a:t>
                      </a:r>
                    </a:p>
                  </a:txBody>
                  <a:tcPr marL="9525" marR="9525" marT="9525" marB="0" anchor="ctr"/>
                </a:tc>
                <a:tc>
                  <a:txBody>
                    <a:bodyPr/>
                    <a:lstStyle/>
                    <a:p>
                      <a:pPr algn="ctr" fontAlgn="b"/>
                      <a:r>
                        <a:rPr lang="en-US" sz="1800" b="0" i="0" u="none" strike="noStrike" dirty="0">
                          <a:solidFill>
                            <a:srgbClr val="000000"/>
                          </a:solidFill>
                          <a:effectLst/>
                          <a:latin typeface="+mj-lt"/>
                        </a:rPr>
                        <a:t>4.123</a:t>
                      </a:r>
                    </a:p>
                  </a:txBody>
                  <a:tcPr marL="9525" marR="9525" marT="9525" marB="0" anchor="ctr"/>
                </a:tc>
                <a:tc>
                  <a:txBody>
                    <a:bodyPr/>
                    <a:lstStyle/>
                    <a:p>
                      <a:pPr algn="ctr" fontAlgn="b"/>
                      <a:r>
                        <a:rPr lang="en-US" sz="1800" b="0" i="0" u="none" strike="noStrike">
                          <a:solidFill>
                            <a:srgbClr val="000000"/>
                          </a:solidFill>
                          <a:effectLst/>
                          <a:latin typeface="+mj-lt"/>
                        </a:rPr>
                        <a:t>0.053</a:t>
                      </a:r>
                    </a:p>
                  </a:txBody>
                  <a:tcPr marL="9525" marR="9525" marT="9525" marB="0" anchor="ctr"/>
                </a:tc>
                <a:tc>
                  <a:txBody>
                    <a:bodyPr/>
                    <a:lstStyle/>
                    <a:p>
                      <a:pPr algn="ctr" fontAlgn="b"/>
                      <a:r>
                        <a:rPr lang="en-US" sz="1800" b="0" i="0" u="none" strike="noStrike">
                          <a:solidFill>
                            <a:srgbClr val="000000"/>
                          </a:solidFill>
                          <a:effectLst/>
                          <a:latin typeface="+mj-lt"/>
                        </a:rPr>
                        <a:t>0.354</a:t>
                      </a:r>
                    </a:p>
                  </a:txBody>
                  <a:tcPr marL="9525" marR="9525" marT="9525" marB="0" anchor="ctr"/>
                </a:tc>
                <a:tc>
                  <a:txBody>
                    <a:bodyPr/>
                    <a:lstStyle/>
                    <a:p>
                      <a:pPr algn="ctr" fontAlgn="b"/>
                      <a:r>
                        <a:rPr lang="en-US" sz="1800" b="0" i="0" u="none" strike="noStrike">
                          <a:solidFill>
                            <a:srgbClr val="000000"/>
                          </a:solidFill>
                          <a:effectLst/>
                          <a:latin typeface="+mj-lt"/>
                        </a:rPr>
                        <a:t>0.724</a:t>
                      </a:r>
                    </a:p>
                  </a:txBody>
                  <a:tcPr marL="9525" marR="9525" marT="9525" marB="0" anchor="ctr"/>
                </a:tc>
                <a:extLst>
                  <a:ext uri="{0D108BD9-81ED-4DB2-BD59-A6C34878D82A}">
                    <a16:rowId xmlns:a16="http://schemas.microsoft.com/office/drawing/2014/main" val="2662107521"/>
                  </a:ext>
                </a:extLst>
              </a:tr>
              <a:tr h="370840">
                <a:tc>
                  <a:txBody>
                    <a:bodyPr/>
                    <a:lstStyle/>
                    <a:p>
                      <a:pPr algn="ctr"/>
                      <a:r>
                        <a:rPr lang="en-US" sz="1800" dirty="0">
                          <a:solidFill>
                            <a:schemeClr val="tx1"/>
                          </a:solidFill>
                          <a:latin typeface="+mn-lt"/>
                        </a:rPr>
                        <a:t>Other</a:t>
                      </a:r>
                    </a:p>
                  </a:txBody>
                  <a:tcPr anchor="ctr"/>
                </a:tc>
                <a:tc>
                  <a:txBody>
                    <a:bodyPr/>
                    <a:lstStyle/>
                    <a:p>
                      <a:pPr algn="ctr" fontAlgn="b"/>
                      <a:r>
                        <a:rPr lang="en-US" sz="1800" b="0" i="0" u="none" strike="noStrike">
                          <a:solidFill>
                            <a:srgbClr val="000000"/>
                          </a:solidFill>
                          <a:effectLst/>
                          <a:latin typeface="+mj-lt"/>
                        </a:rPr>
                        <a:t>-3.82</a:t>
                      </a:r>
                    </a:p>
                  </a:txBody>
                  <a:tcPr marL="9525" marR="9525" marT="9525" marB="0" anchor="ctr"/>
                </a:tc>
                <a:tc>
                  <a:txBody>
                    <a:bodyPr/>
                    <a:lstStyle/>
                    <a:p>
                      <a:pPr algn="ctr" fontAlgn="b"/>
                      <a:r>
                        <a:rPr lang="en-US" sz="1800" b="0" i="0" u="none" strike="noStrike">
                          <a:solidFill>
                            <a:srgbClr val="000000"/>
                          </a:solidFill>
                          <a:effectLst/>
                          <a:latin typeface="+mj-lt"/>
                        </a:rPr>
                        <a:t>4.168</a:t>
                      </a:r>
                    </a:p>
                  </a:txBody>
                  <a:tcPr marL="9525" marR="9525" marT="9525" marB="0" anchor="ctr"/>
                </a:tc>
                <a:tc>
                  <a:txBody>
                    <a:bodyPr/>
                    <a:lstStyle/>
                    <a:p>
                      <a:pPr algn="ctr" fontAlgn="b"/>
                      <a:r>
                        <a:rPr lang="en-US" sz="1800" b="0" i="0" u="none" strike="noStrike">
                          <a:solidFill>
                            <a:srgbClr val="000000"/>
                          </a:solidFill>
                          <a:effectLst/>
                          <a:latin typeface="+mj-lt"/>
                        </a:rPr>
                        <a:t>-0.131</a:t>
                      </a:r>
                    </a:p>
                  </a:txBody>
                  <a:tcPr marL="9525" marR="9525" marT="9525" marB="0" anchor="ctr"/>
                </a:tc>
                <a:tc>
                  <a:txBody>
                    <a:bodyPr/>
                    <a:lstStyle/>
                    <a:p>
                      <a:pPr algn="ctr" fontAlgn="b"/>
                      <a:r>
                        <a:rPr lang="en-US" sz="1800" b="0" i="0" u="none" strike="noStrike">
                          <a:solidFill>
                            <a:srgbClr val="000000"/>
                          </a:solidFill>
                          <a:effectLst/>
                          <a:latin typeface="+mj-lt"/>
                        </a:rPr>
                        <a:t>-0.917</a:t>
                      </a:r>
                    </a:p>
                  </a:txBody>
                  <a:tcPr marL="9525" marR="9525" marT="9525" marB="0" anchor="ctr"/>
                </a:tc>
                <a:tc>
                  <a:txBody>
                    <a:bodyPr/>
                    <a:lstStyle/>
                    <a:p>
                      <a:pPr algn="ctr" fontAlgn="b"/>
                      <a:r>
                        <a:rPr lang="en-US" sz="1800" b="0" i="0" u="none" strike="noStrike">
                          <a:solidFill>
                            <a:srgbClr val="000000"/>
                          </a:solidFill>
                          <a:effectLst/>
                          <a:latin typeface="+mj-lt"/>
                        </a:rPr>
                        <a:t>0.361</a:t>
                      </a:r>
                    </a:p>
                  </a:txBody>
                  <a:tcPr marL="9525" marR="9525" marT="9525" marB="0" anchor="ctr"/>
                </a:tc>
                <a:extLst>
                  <a:ext uri="{0D108BD9-81ED-4DB2-BD59-A6C34878D82A}">
                    <a16:rowId xmlns:a16="http://schemas.microsoft.com/office/drawing/2014/main" val="3476590672"/>
                  </a:ext>
                </a:extLst>
              </a:tr>
              <a:tr h="370840">
                <a:tc>
                  <a:txBody>
                    <a:bodyPr/>
                    <a:lstStyle/>
                    <a:p>
                      <a:pPr algn="ctr"/>
                      <a:r>
                        <a:rPr lang="en-US" sz="1800" dirty="0" err="1">
                          <a:solidFill>
                            <a:schemeClr val="tx1"/>
                          </a:solidFill>
                          <a:latin typeface="+mn-lt"/>
                        </a:rPr>
                        <a:t>AVGExam_ELA</a:t>
                      </a:r>
                      <a:endParaRPr lang="en-US" sz="1800" dirty="0">
                        <a:solidFill>
                          <a:schemeClr val="tx1"/>
                        </a:solidFill>
                        <a:latin typeface="+mn-lt"/>
                      </a:endParaRPr>
                    </a:p>
                  </a:txBody>
                  <a:tcPr anchor="ctr"/>
                </a:tc>
                <a:tc>
                  <a:txBody>
                    <a:bodyPr/>
                    <a:lstStyle/>
                    <a:p>
                      <a:pPr algn="ctr" fontAlgn="b"/>
                      <a:r>
                        <a:rPr lang="en-US" sz="1800" b="0" i="0" u="none" strike="noStrike">
                          <a:solidFill>
                            <a:srgbClr val="000000"/>
                          </a:solidFill>
                          <a:effectLst/>
                          <a:latin typeface="+mj-lt"/>
                        </a:rPr>
                        <a:t>1.781</a:t>
                      </a:r>
                    </a:p>
                  </a:txBody>
                  <a:tcPr marL="9525" marR="9525" marT="9525" marB="0" anchor="ctr"/>
                </a:tc>
                <a:tc>
                  <a:txBody>
                    <a:bodyPr/>
                    <a:lstStyle/>
                    <a:p>
                      <a:pPr algn="ctr" fontAlgn="b"/>
                      <a:r>
                        <a:rPr lang="en-US" sz="1800" b="0" i="0" u="none" strike="noStrike" dirty="0">
                          <a:solidFill>
                            <a:srgbClr val="000000"/>
                          </a:solidFill>
                          <a:effectLst/>
                          <a:latin typeface="+mj-lt"/>
                        </a:rPr>
                        <a:t>1.754</a:t>
                      </a:r>
                    </a:p>
                  </a:txBody>
                  <a:tcPr marL="9525" marR="9525" marT="9525" marB="0" anchor="ctr"/>
                </a:tc>
                <a:tc>
                  <a:txBody>
                    <a:bodyPr/>
                    <a:lstStyle/>
                    <a:p>
                      <a:pPr algn="ctr" fontAlgn="b"/>
                      <a:r>
                        <a:rPr lang="en-US" sz="1800" b="0" i="0" u="none" strike="noStrike">
                          <a:solidFill>
                            <a:srgbClr val="000000"/>
                          </a:solidFill>
                          <a:effectLst/>
                          <a:latin typeface="+mj-lt"/>
                        </a:rPr>
                        <a:t>0.039</a:t>
                      </a:r>
                    </a:p>
                  </a:txBody>
                  <a:tcPr marL="9525" marR="9525" marT="9525" marB="0" anchor="ctr"/>
                </a:tc>
                <a:tc>
                  <a:txBody>
                    <a:bodyPr/>
                    <a:lstStyle/>
                    <a:p>
                      <a:pPr algn="ctr" fontAlgn="b"/>
                      <a:r>
                        <a:rPr lang="en-US" sz="1800" b="0" i="0" u="none" strike="noStrike">
                          <a:solidFill>
                            <a:srgbClr val="000000"/>
                          </a:solidFill>
                          <a:effectLst/>
                          <a:latin typeface="+mj-lt"/>
                        </a:rPr>
                        <a:t>1.015</a:t>
                      </a:r>
                    </a:p>
                  </a:txBody>
                  <a:tcPr marL="9525" marR="9525" marT="9525" marB="0" anchor="ctr"/>
                </a:tc>
                <a:tc>
                  <a:txBody>
                    <a:bodyPr/>
                    <a:lstStyle/>
                    <a:p>
                      <a:pPr algn="ctr" fontAlgn="b"/>
                      <a:r>
                        <a:rPr lang="en-US" sz="1800" b="0" i="0" u="none" strike="noStrike">
                          <a:solidFill>
                            <a:srgbClr val="000000"/>
                          </a:solidFill>
                          <a:effectLst/>
                          <a:latin typeface="+mj-lt"/>
                        </a:rPr>
                        <a:t>0.312</a:t>
                      </a:r>
                    </a:p>
                  </a:txBody>
                  <a:tcPr marL="9525" marR="9525" marT="9525" marB="0" anchor="ctr"/>
                </a:tc>
                <a:extLst>
                  <a:ext uri="{0D108BD9-81ED-4DB2-BD59-A6C34878D82A}">
                    <a16:rowId xmlns:a16="http://schemas.microsoft.com/office/drawing/2014/main" val="3287967436"/>
                  </a:ext>
                </a:extLst>
              </a:tr>
              <a:tr h="370840">
                <a:tc>
                  <a:txBody>
                    <a:bodyPr/>
                    <a:lstStyle/>
                    <a:p>
                      <a:pPr algn="ctr"/>
                      <a:r>
                        <a:rPr lang="en-US" sz="1800" dirty="0" err="1">
                          <a:solidFill>
                            <a:schemeClr val="tx1"/>
                          </a:solidFill>
                          <a:latin typeface="+mn-lt"/>
                        </a:rPr>
                        <a:t>MaleXExamScore</a:t>
                      </a:r>
                      <a:endParaRPr lang="en-US" sz="1800" dirty="0">
                        <a:solidFill>
                          <a:schemeClr val="tx1"/>
                        </a:solidFill>
                        <a:latin typeface="+mn-lt"/>
                      </a:endParaRPr>
                    </a:p>
                  </a:txBody>
                  <a:tcPr anchor="ctr"/>
                </a:tc>
                <a:tc>
                  <a:txBody>
                    <a:bodyPr/>
                    <a:lstStyle/>
                    <a:p>
                      <a:pPr algn="ctr" fontAlgn="b"/>
                      <a:r>
                        <a:rPr lang="en-US" sz="1800" b="0" i="0" u="none" strike="noStrike">
                          <a:solidFill>
                            <a:srgbClr val="000000"/>
                          </a:solidFill>
                          <a:effectLst/>
                          <a:latin typeface="+mj-lt"/>
                        </a:rPr>
                        <a:t>0.005</a:t>
                      </a:r>
                    </a:p>
                  </a:txBody>
                  <a:tcPr marL="9525" marR="9525" marT="9525" marB="0" anchor="ctr"/>
                </a:tc>
                <a:tc>
                  <a:txBody>
                    <a:bodyPr/>
                    <a:lstStyle/>
                    <a:p>
                      <a:pPr algn="ctr" fontAlgn="b"/>
                      <a:r>
                        <a:rPr lang="en-US" sz="1800" b="0" i="0" u="none" strike="noStrike" dirty="0">
                          <a:solidFill>
                            <a:srgbClr val="000000"/>
                          </a:solidFill>
                          <a:effectLst/>
                          <a:latin typeface="+mj-lt"/>
                        </a:rPr>
                        <a:t>0.053</a:t>
                      </a:r>
                    </a:p>
                  </a:txBody>
                  <a:tcPr marL="9525" marR="9525" marT="9525" marB="0" anchor="ctr"/>
                </a:tc>
                <a:tc>
                  <a:txBody>
                    <a:bodyPr/>
                    <a:lstStyle/>
                    <a:p>
                      <a:pPr algn="ctr" fontAlgn="b"/>
                      <a:r>
                        <a:rPr lang="en-US" sz="1800" b="0" i="0" u="none" strike="noStrike">
                          <a:solidFill>
                            <a:srgbClr val="000000"/>
                          </a:solidFill>
                          <a:effectLst/>
                          <a:latin typeface="+mj-lt"/>
                        </a:rPr>
                        <a:t>0.007</a:t>
                      </a:r>
                    </a:p>
                  </a:txBody>
                  <a:tcPr marL="9525" marR="9525" marT="9525" marB="0" anchor="ctr"/>
                </a:tc>
                <a:tc>
                  <a:txBody>
                    <a:bodyPr/>
                    <a:lstStyle/>
                    <a:p>
                      <a:pPr algn="ctr" fontAlgn="b"/>
                      <a:r>
                        <a:rPr lang="en-US" sz="1800" b="0" i="0" u="none" strike="noStrike">
                          <a:solidFill>
                            <a:srgbClr val="000000"/>
                          </a:solidFill>
                          <a:effectLst/>
                          <a:latin typeface="+mj-lt"/>
                        </a:rPr>
                        <a:t>0.095</a:t>
                      </a:r>
                    </a:p>
                  </a:txBody>
                  <a:tcPr marL="9525" marR="9525" marT="9525" marB="0" anchor="ctr"/>
                </a:tc>
                <a:tc>
                  <a:txBody>
                    <a:bodyPr/>
                    <a:lstStyle/>
                    <a:p>
                      <a:pPr algn="ctr" fontAlgn="b"/>
                      <a:r>
                        <a:rPr lang="en-US" sz="1800" b="0" i="0" u="none" strike="noStrike">
                          <a:solidFill>
                            <a:srgbClr val="000000"/>
                          </a:solidFill>
                          <a:effectLst/>
                          <a:latin typeface="+mj-lt"/>
                        </a:rPr>
                        <a:t>0.924</a:t>
                      </a:r>
                    </a:p>
                  </a:txBody>
                  <a:tcPr marL="9525" marR="9525" marT="9525" marB="0" anchor="ctr"/>
                </a:tc>
                <a:extLst>
                  <a:ext uri="{0D108BD9-81ED-4DB2-BD59-A6C34878D82A}">
                    <a16:rowId xmlns:a16="http://schemas.microsoft.com/office/drawing/2014/main" val="3208368352"/>
                  </a:ext>
                </a:extLst>
              </a:tr>
              <a:tr h="370840">
                <a:tc>
                  <a:txBody>
                    <a:bodyPr/>
                    <a:lstStyle/>
                    <a:p>
                      <a:pPr algn="ctr"/>
                      <a:r>
                        <a:rPr lang="en-US" sz="1800" dirty="0" err="1">
                          <a:solidFill>
                            <a:schemeClr val="tx1"/>
                          </a:solidFill>
                          <a:latin typeface="+mn-lt"/>
                        </a:rPr>
                        <a:t>OtherXExamScore</a:t>
                      </a:r>
                      <a:endParaRPr lang="en-US" sz="1800" dirty="0">
                        <a:solidFill>
                          <a:schemeClr val="tx1"/>
                        </a:solidFill>
                        <a:latin typeface="+mn-lt"/>
                      </a:endParaRPr>
                    </a:p>
                  </a:txBody>
                  <a:tcPr anchor="ctr"/>
                </a:tc>
                <a:tc>
                  <a:txBody>
                    <a:bodyPr/>
                    <a:lstStyle/>
                    <a:p>
                      <a:pPr algn="ctr" fontAlgn="b"/>
                      <a:r>
                        <a:rPr lang="en-US" sz="1800" b="0" i="0" u="none" strike="noStrike">
                          <a:solidFill>
                            <a:srgbClr val="000000"/>
                          </a:solidFill>
                          <a:effectLst/>
                          <a:latin typeface="+mj-lt"/>
                        </a:rPr>
                        <a:t>0.013</a:t>
                      </a:r>
                    </a:p>
                  </a:txBody>
                  <a:tcPr marL="9525" marR="9525" marT="9525" marB="0" anchor="ctr"/>
                </a:tc>
                <a:tc>
                  <a:txBody>
                    <a:bodyPr/>
                    <a:lstStyle/>
                    <a:p>
                      <a:pPr algn="ctr" fontAlgn="b"/>
                      <a:r>
                        <a:rPr lang="en-US" sz="1800" b="0" i="0" u="none" strike="noStrike" dirty="0">
                          <a:solidFill>
                            <a:srgbClr val="000000"/>
                          </a:solidFill>
                          <a:effectLst/>
                          <a:latin typeface="+mj-lt"/>
                        </a:rPr>
                        <a:t>0.06</a:t>
                      </a:r>
                    </a:p>
                  </a:txBody>
                  <a:tcPr marL="9525" marR="9525" marT="9525" marB="0" anchor="ctr"/>
                </a:tc>
                <a:tc>
                  <a:txBody>
                    <a:bodyPr/>
                    <a:lstStyle/>
                    <a:p>
                      <a:pPr algn="ctr" fontAlgn="b"/>
                      <a:r>
                        <a:rPr lang="en-US" sz="1800" b="0" i="0" u="none" strike="noStrike" dirty="0">
                          <a:solidFill>
                            <a:srgbClr val="000000"/>
                          </a:solidFill>
                          <a:effectLst/>
                          <a:latin typeface="+mj-lt"/>
                        </a:rPr>
                        <a:t>0.033</a:t>
                      </a:r>
                    </a:p>
                  </a:txBody>
                  <a:tcPr marL="9525" marR="9525" marT="9525" marB="0" anchor="ctr"/>
                </a:tc>
                <a:tc>
                  <a:txBody>
                    <a:bodyPr/>
                    <a:lstStyle/>
                    <a:p>
                      <a:pPr algn="ctr" fontAlgn="b"/>
                      <a:r>
                        <a:rPr lang="en-US" sz="1800" b="0" i="0" u="none" strike="noStrike" dirty="0">
                          <a:solidFill>
                            <a:srgbClr val="000000"/>
                          </a:solidFill>
                          <a:effectLst/>
                          <a:latin typeface="+mj-lt"/>
                        </a:rPr>
                        <a:t>0.216</a:t>
                      </a:r>
                    </a:p>
                  </a:txBody>
                  <a:tcPr marL="9525" marR="9525" marT="9525" marB="0" anchor="ctr"/>
                </a:tc>
                <a:tc>
                  <a:txBody>
                    <a:bodyPr/>
                    <a:lstStyle/>
                    <a:p>
                      <a:pPr algn="ctr" fontAlgn="b"/>
                      <a:r>
                        <a:rPr lang="en-US" sz="1800" b="0" i="0" u="none" strike="noStrike" dirty="0">
                          <a:solidFill>
                            <a:srgbClr val="000000"/>
                          </a:solidFill>
                          <a:effectLst/>
                          <a:latin typeface="+mj-lt"/>
                        </a:rPr>
                        <a:t>0.829</a:t>
                      </a:r>
                    </a:p>
                  </a:txBody>
                  <a:tcPr marL="9525" marR="9525" marT="9525" marB="0" anchor="ctr"/>
                </a:tc>
                <a:extLst>
                  <a:ext uri="{0D108BD9-81ED-4DB2-BD59-A6C34878D82A}">
                    <a16:rowId xmlns:a16="http://schemas.microsoft.com/office/drawing/2014/main" val="902282622"/>
                  </a:ext>
                </a:extLst>
              </a:tr>
            </a:tbl>
          </a:graphicData>
        </a:graphic>
      </p:graphicFrame>
    </p:spTree>
    <p:extLst>
      <p:ext uri="{BB962C8B-B14F-4D97-AF65-F5344CB8AC3E}">
        <p14:creationId xmlns:p14="http://schemas.microsoft.com/office/powerpoint/2010/main" val="2106973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047017" cy="615950"/>
          </a:xfrm>
        </p:spPr>
        <p:txBody>
          <a:bodyPr/>
          <a:lstStyle/>
          <a:p>
            <a:r>
              <a:rPr lang="en-US" dirty="0"/>
              <a:t>Village Green Virtual Charter School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49207274"/>
              </p:ext>
            </p:extLst>
          </p:nvPr>
        </p:nvGraphicFramePr>
        <p:xfrm>
          <a:off x="838199" y="2090338"/>
          <a:ext cx="10515600" cy="2123440"/>
        </p:xfrm>
        <a:graphic>
          <a:graphicData uri="http://schemas.openxmlformats.org/drawingml/2006/table">
            <a:tbl>
              <a:tblPr firstRow="1" lastRow="1" bandRow="1">
                <a:tableStyleId>{00A15C55-8517-42AA-B614-E9B94910E393}</a:tableStyleId>
              </a:tblPr>
              <a:tblGrid>
                <a:gridCol w="2103120">
                  <a:extLst>
                    <a:ext uri="{9D8B030D-6E8A-4147-A177-3AD203B41FA5}">
                      <a16:colId xmlns:a16="http://schemas.microsoft.com/office/drawing/2014/main" val="1906881821"/>
                    </a:ext>
                  </a:extLst>
                </a:gridCol>
                <a:gridCol w="2103120">
                  <a:extLst>
                    <a:ext uri="{9D8B030D-6E8A-4147-A177-3AD203B41FA5}">
                      <a16:colId xmlns:a16="http://schemas.microsoft.com/office/drawing/2014/main" val="1958415128"/>
                    </a:ext>
                  </a:extLst>
                </a:gridCol>
                <a:gridCol w="2103120">
                  <a:extLst>
                    <a:ext uri="{9D8B030D-6E8A-4147-A177-3AD203B41FA5}">
                      <a16:colId xmlns:a16="http://schemas.microsoft.com/office/drawing/2014/main" val="3442315957"/>
                    </a:ext>
                  </a:extLst>
                </a:gridCol>
                <a:gridCol w="2401793">
                  <a:extLst>
                    <a:ext uri="{9D8B030D-6E8A-4147-A177-3AD203B41FA5}">
                      <a16:colId xmlns:a16="http://schemas.microsoft.com/office/drawing/2014/main" val="2130615861"/>
                    </a:ext>
                  </a:extLst>
                </a:gridCol>
                <a:gridCol w="1804447">
                  <a:extLst>
                    <a:ext uri="{9D8B030D-6E8A-4147-A177-3AD203B41FA5}">
                      <a16:colId xmlns:a16="http://schemas.microsoft.com/office/drawing/2014/main" val="1768492424"/>
                    </a:ext>
                  </a:extLst>
                </a:gridCol>
              </a:tblGrid>
              <a:tr h="370840">
                <a:tc>
                  <a:txBody>
                    <a:bodyPr/>
                    <a:lstStyle/>
                    <a:p>
                      <a:pPr algn="ctr"/>
                      <a:r>
                        <a:rPr lang="en-US" dirty="0"/>
                        <a:t>Ethnicity</a:t>
                      </a:r>
                    </a:p>
                  </a:txBody>
                  <a:tcPr/>
                </a:tc>
                <a:tc>
                  <a:txBody>
                    <a:bodyPr/>
                    <a:lstStyle/>
                    <a:p>
                      <a:pPr algn="ctr"/>
                      <a:r>
                        <a:rPr lang="en-US" dirty="0"/>
                        <a:t>Number of Students</a:t>
                      </a:r>
                    </a:p>
                  </a:txBody>
                  <a:tcPr/>
                </a:tc>
                <a:tc>
                  <a:txBody>
                    <a:bodyPr/>
                    <a:lstStyle/>
                    <a:p>
                      <a:pPr algn="ctr"/>
                      <a:r>
                        <a:rPr lang="en-US" dirty="0"/>
                        <a:t>MAP</a:t>
                      </a:r>
                      <a:r>
                        <a:rPr lang="en-US" baseline="0" dirty="0"/>
                        <a:t> Growth Fall 2014 RIT Score</a:t>
                      </a:r>
                      <a:endParaRPr lang="en-US" dirty="0"/>
                    </a:p>
                  </a:txBody>
                  <a:tcPr/>
                </a:tc>
                <a:tc>
                  <a:txBody>
                    <a:bodyPr/>
                    <a:lstStyle/>
                    <a:p>
                      <a:pPr algn="ctr"/>
                      <a:r>
                        <a:rPr lang="en-US" dirty="0"/>
                        <a:t>MAP Growth Spring 2015 RIT Score</a:t>
                      </a:r>
                    </a:p>
                  </a:txBody>
                  <a:tcPr/>
                </a:tc>
                <a:tc>
                  <a:txBody>
                    <a:bodyPr/>
                    <a:lstStyle/>
                    <a:p>
                      <a:pPr algn="ctr"/>
                      <a:r>
                        <a:rPr lang="en-US" dirty="0"/>
                        <a:t>RIT Gain</a:t>
                      </a:r>
                    </a:p>
                  </a:txBody>
                  <a:tcPr/>
                </a:tc>
                <a:extLst>
                  <a:ext uri="{0D108BD9-81ED-4DB2-BD59-A6C34878D82A}">
                    <a16:rowId xmlns:a16="http://schemas.microsoft.com/office/drawing/2014/main" val="3211058238"/>
                  </a:ext>
                </a:extLst>
              </a:tr>
              <a:tr h="370840">
                <a:tc>
                  <a:txBody>
                    <a:bodyPr/>
                    <a:lstStyle/>
                    <a:p>
                      <a:r>
                        <a:rPr lang="en-US" dirty="0"/>
                        <a:t>Hispanic</a:t>
                      </a:r>
                    </a:p>
                  </a:txBody>
                  <a:tcPr/>
                </a:tc>
                <a:tc>
                  <a:txBody>
                    <a:bodyPr/>
                    <a:lstStyle/>
                    <a:p>
                      <a:pPr algn="ctr"/>
                      <a:r>
                        <a:rPr lang="en-US" dirty="0"/>
                        <a:t>49</a:t>
                      </a:r>
                    </a:p>
                  </a:txBody>
                  <a:tcPr/>
                </a:tc>
                <a:tc>
                  <a:txBody>
                    <a:bodyPr/>
                    <a:lstStyle/>
                    <a:p>
                      <a:pPr algn="ctr"/>
                      <a:r>
                        <a:rPr lang="en-US" dirty="0"/>
                        <a:t>226.5</a:t>
                      </a:r>
                    </a:p>
                  </a:txBody>
                  <a:tcPr/>
                </a:tc>
                <a:tc>
                  <a:txBody>
                    <a:bodyPr/>
                    <a:lstStyle/>
                    <a:p>
                      <a:pPr algn="ctr"/>
                      <a:r>
                        <a:rPr lang="en-US" dirty="0"/>
                        <a:t>229.2</a:t>
                      </a:r>
                    </a:p>
                  </a:txBody>
                  <a:tcPr/>
                </a:tc>
                <a:tc>
                  <a:txBody>
                    <a:bodyPr/>
                    <a:lstStyle/>
                    <a:p>
                      <a:pPr algn="ctr"/>
                      <a:r>
                        <a:rPr lang="en-US" dirty="0"/>
                        <a:t>2.7*</a:t>
                      </a:r>
                    </a:p>
                  </a:txBody>
                  <a:tcPr/>
                </a:tc>
                <a:extLst>
                  <a:ext uri="{0D108BD9-81ED-4DB2-BD59-A6C34878D82A}">
                    <a16:rowId xmlns:a16="http://schemas.microsoft.com/office/drawing/2014/main" val="3813454880"/>
                  </a:ext>
                </a:extLst>
              </a:tr>
              <a:tr h="370840">
                <a:tc>
                  <a:txBody>
                    <a:bodyPr/>
                    <a:lstStyle/>
                    <a:p>
                      <a:r>
                        <a:rPr lang="en-US" dirty="0"/>
                        <a:t>African American</a:t>
                      </a:r>
                    </a:p>
                  </a:txBody>
                  <a:tcPr/>
                </a:tc>
                <a:tc>
                  <a:txBody>
                    <a:bodyPr/>
                    <a:lstStyle/>
                    <a:p>
                      <a:pPr algn="ctr"/>
                      <a:r>
                        <a:rPr lang="en-US" dirty="0"/>
                        <a:t>37</a:t>
                      </a:r>
                    </a:p>
                  </a:txBody>
                  <a:tcPr/>
                </a:tc>
                <a:tc>
                  <a:txBody>
                    <a:bodyPr/>
                    <a:lstStyle/>
                    <a:p>
                      <a:pPr algn="ctr"/>
                      <a:r>
                        <a:rPr lang="en-US" dirty="0"/>
                        <a:t>220.4</a:t>
                      </a:r>
                    </a:p>
                  </a:txBody>
                  <a:tcPr/>
                </a:tc>
                <a:tc>
                  <a:txBody>
                    <a:bodyPr/>
                    <a:lstStyle/>
                    <a:p>
                      <a:pPr algn="ctr"/>
                      <a:r>
                        <a:rPr lang="en-US" dirty="0"/>
                        <a:t>223.8</a:t>
                      </a:r>
                    </a:p>
                  </a:txBody>
                  <a:tcPr/>
                </a:tc>
                <a:tc>
                  <a:txBody>
                    <a:bodyPr/>
                    <a:lstStyle/>
                    <a:p>
                      <a:pPr algn="ctr"/>
                      <a:r>
                        <a:rPr lang="en-US" dirty="0"/>
                        <a:t>3.5</a:t>
                      </a:r>
                    </a:p>
                  </a:txBody>
                  <a:tcPr/>
                </a:tc>
                <a:extLst>
                  <a:ext uri="{0D108BD9-81ED-4DB2-BD59-A6C34878D82A}">
                    <a16:rowId xmlns:a16="http://schemas.microsoft.com/office/drawing/2014/main" val="3814318203"/>
                  </a:ext>
                </a:extLst>
              </a:tr>
              <a:tr h="370840">
                <a:tc>
                  <a:txBody>
                    <a:bodyPr/>
                    <a:lstStyle/>
                    <a:p>
                      <a:r>
                        <a:rPr lang="en-US" dirty="0"/>
                        <a:t>Caucasian</a:t>
                      </a:r>
                    </a:p>
                  </a:txBody>
                  <a:tcPr/>
                </a:tc>
                <a:tc>
                  <a:txBody>
                    <a:bodyPr/>
                    <a:lstStyle/>
                    <a:p>
                      <a:pPr algn="ctr"/>
                      <a:r>
                        <a:rPr lang="en-US" dirty="0"/>
                        <a:t>31</a:t>
                      </a:r>
                    </a:p>
                  </a:txBody>
                  <a:tcPr/>
                </a:tc>
                <a:tc>
                  <a:txBody>
                    <a:bodyPr/>
                    <a:lstStyle/>
                    <a:p>
                      <a:pPr algn="ctr"/>
                      <a:r>
                        <a:rPr lang="en-US" dirty="0"/>
                        <a:t>237.9</a:t>
                      </a:r>
                    </a:p>
                  </a:txBody>
                  <a:tcPr/>
                </a:tc>
                <a:tc>
                  <a:txBody>
                    <a:bodyPr/>
                    <a:lstStyle/>
                    <a:p>
                      <a:pPr algn="ctr"/>
                      <a:r>
                        <a:rPr lang="en-US" dirty="0"/>
                        <a:t>241.2</a:t>
                      </a:r>
                    </a:p>
                  </a:txBody>
                  <a:tcPr/>
                </a:tc>
                <a:tc>
                  <a:txBody>
                    <a:bodyPr/>
                    <a:lstStyle/>
                    <a:p>
                      <a:pPr algn="ctr"/>
                      <a:r>
                        <a:rPr lang="en-US" dirty="0"/>
                        <a:t>3.3*</a:t>
                      </a:r>
                    </a:p>
                  </a:txBody>
                  <a:tcPr/>
                </a:tc>
                <a:extLst>
                  <a:ext uri="{0D108BD9-81ED-4DB2-BD59-A6C34878D82A}">
                    <a16:rowId xmlns:a16="http://schemas.microsoft.com/office/drawing/2014/main" val="2486843829"/>
                  </a:ext>
                </a:extLst>
              </a:tr>
              <a:tr h="370840">
                <a:tc>
                  <a:txBody>
                    <a:bodyPr/>
                    <a:lstStyle/>
                    <a:p>
                      <a:pPr algn="ctr"/>
                      <a:r>
                        <a:rPr lang="en-US" dirty="0"/>
                        <a:t>All Students</a:t>
                      </a:r>
                    </a:p>
                  </a:txBody>
                  <a:tcPr/>
                </a:tc>
                <a:tc>
                  <a:txBody>
                    <a:bodyPr/>
                    <a:lstStyle/>
                    <a:p>
                      <a:pPr algn="ctr"/>
                      <a:r>
                        <a:rPr lang="en-US" dirty="0"/>
                        <a:t>117</a:t>
                      </a:r>
                    </a:p>
                  </a:txBody>
                  <a:tcPr/>
                </a:tc>
                <a:tc>
                  <a:txBody>
                    <a:bodyPr/>
                    <a:lstStyle/>
                    <a:p>
                      <a:pPr algn="ctr"/>
                      <a:r>
                        <a:rPr lang="en-US" dirty="0"/>
                        <a:t>227.6</a:t>
                      </a:r>
                    </a:p>
                  </a:txBody>
                  <a:tcPr/>
                </a:tc>
                <a:tc>
                  <a:txBody>
                    <a:bodyPr/>
                    <a:lstStyle/>
                    <a:p>
                      <a:pPr algn="ctr"/>
                      <a:r>
                        <a:rPr lang="en-US" dirty="0"/>
                        <a:t>230.7</a:t>
                      </a:r>
                    </a:p>
                  </a:txBody>
                  <a:tcPr/>
                </a:tc>
                <a:tc>
                  <a:txBody>
                    <a:bodyPr/>
                    <a:lstStyle/>
                    <a:p>
                      <a:pPr algn="ctr"/>
                      <a:r>
                        <a:rPr lang="en-US" dirty="0"/>
                        <a:t>3.1*</a:t>
                      </a:r>
                    </a:p>
                  </a:txBody>
                  <a:tcPr/>
                </a:tc>
                <a:extLst>
                  <a:ext uri="{0D108BD9-81ED-4DB2-BD59-A6C34878D82A}">
                    <a16:rowId xmlns:a16="http://schemas.microsoft.com/office/drawing/2014/main" val="2358434886"/>
                  </a:ext>
                </a:extLst>
              </a:tr>
            </a:tbl>
          </a:graphicData>
        </a:graphic>
      </p:graphicFrame>
      <p:sp>
        <p:nvSpPr>
          <p:cNvPr id="4" name="Subtitle 3"/>
          <p:cNvSpPr>
            <a:spLocks noGrp="1"/>
          </p:cNvSpPr>
          <p:nvPr>
            <p:ph type="subTitle" idx="10"/>
          </p:nvPr>
        </p:nvSpPr>
        <p:spPr>
          <a:xfrm>
            <a:off x="6200774" y="373063"/>
            <a:ext cx="5153026" cy="407988"/>
          </a:xfrm>
        </p:spPr>
        <p:txBody>
          <a:bodyPr>
            <a:normAutofit/>
          </a:bodyPr>
          <a:lstStyle/>
          <a:p>
            <a:r>
              <a:rPr lang="en-US" dirty="0"/>
              <a:t>MAP Growth Math</a:t>
            </a:r>
          </a:p>
        </p:txBody>
      </p:sp>
      <p:sp>
        <p:nvSpPr>
          <p:cNvPr id="5" name="TextBox 4"/>
          <p:cNvSpPr txBox="1"/>
          <p:nvPr/>
        </p:nvSpPr>
        <p:spPr>
          <a:xfrm>
            <a:off x="838199" y="4885898"/>
            <a:ext cx="10515600" cy="923330"/>
          </a:xfrm>
          <a:prstGeom prst="rect">
            <a:avLst/>
          </a:prstGeom>
          <a:noFill/>
        </p:spPr>
        <p:txBody>
          <a:bodyPr wrap="square" rtlCol="0">
            <a:spAutoFit/>
          </a:bodyPr>
          <a:lstStyle/>
          <a:p>
            <a:r>
              <a:rPr lang="en-US" dirty="0"/>
              <a:t>In Village Green Virtual Charter School, tenth and eleventh-grade Hispanic students using Edgenuity courses demonstrated significant gains on the NWEA MAP Growth Math test from fall 2014 to spring 2015 (p&lt;.05).</a:t>
            </a:r>
            <a:endParaRPr lang="en-US" sz="2000" dirty="0">
              <a:solidFill>
                <a:srgbClr val="6E7075"/>
              </a:solidFill>
            </a:endParaRPr>
          </a:p>
        </p:txBody>
      </p:sp>
      <p:sp>
        <p:nvSpPr>
          <p:cNvPr id="7" name="TextBox 6"/>
          <p:cNvSpPr txBox="1"/>
          <p:nvPr/>
        </p:nvSpPr>
        <p:spPr>
          <a:xfrm>
            <a:off x="838199" y="1382452"/>
            <a:ext cx="10515600" cy="707886"/>
          </a:xfrm>
          <a:prstGeom prst="rect">
            <a:avLst/>
          </a:prstGeom>
          <a:noFill/>
        </p:spPr>
        <p:txBody>
          <a:bodyPr wrap="square" rtlCol="0">
            <a:spAutoFit/>
          </a:bodyPr>
          <a:lstStyle/>
          <a:p>
            <a:r>
              <a:rPr lang="en-US" sz="2000" b="1" dirty="0">
                <a:solidFill>
                  <a:srgbClr val="6E7075"/>
                </a:solidFill>
              </a:rPr>
              <a:t>Village Green Virtual Charter School Edgenuity Students</a:t>
            </a:r>
          </a:p>
          <a:p>
            <a:r>
              <a:rPr lang="en-US" sz="2000" b="1" dirty="0">
                <a:solidFill>
                  <a:srgbClr val="6E7075"/>
                </a:solidFill>
              </a:rPr>
              <a:t>NWEA MAP Growth Math Results by Ethnicity</a:t>
            </a:r>
          </a:p>
        </p:txBody>
      </p:sp>
      <p:sp>
        <p:nvSpPr>
          <p:cNvPr id="8" name="TextBox 7"/>
          <p:cNvSpPr txBox="1"/>
          <p:nvPr/>
        </p:nvSpPr>
        <p:spPr>
          <a:xfrm>
            <a:off x="9689910" y="4247825"/>
            <a:ext cx="1632184" cy="310527"/>
          </a:xfrm>
          <a:prstGeom prst="rect">
            <a:avLst/>
          </a:prstGeom>
          <a:noFill/>
        </p:spPr>
        <p:txBody>
          <a:bodyPr wrap="square" rtlCol="0">
            <a:spAutoFit/>
          </a:bodyPr>
          <a:lstStyle/>
          <a:p>
            <a:pPr algn="r"/>
            <a:r>
              <a:rPr lang="en-US" sz="1400" dirty="0">
                <a:solidFill>
                  <a:srgbClr val="6E7075"/>
                </a:solidFill>
              </a:rPr>
              <a:t>*p&lt;0.05</a:t>
            </a:r>
          </a:p>
        </p:txBody>
      </p:sp>
    </p:spTree>
    <p:extLst>
      <p:ext uri="{BB962C8B-B14F-4D97-AF65-F5344CB8AC3E}">
        <p14:creationId xmlns:p14="http://schemas.microsoft.com/office/powerpoint/2010/main" val="444471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5101"/>
            <a:ext cx="7201396" cy="615950"/>
          </a:xfrm>
        </p:spPr>
        <p:txBody>
          <a:bodyPr/>
          <a:lstStyle/>
          <a:p>
            <a:r>
              <a:rPr lang="en-US" dirty="0"/>
              <a:t>Village Green Virtual Charter School</a:t>
            </a:r>
          </a:p>
        </p:txBody>
      </p:sp>
      <p:sp>
        <p:nvSpPr>
          <p:cNvPr id="4" name="Subtitle 3"/>
          <p:cNvSpPr>
            <a:spLocks noGrp="1"/>
          </p:cNvSpPr>
          <p:nvPr>
            <p:ph type="subTitle" idx="10"/>
          </p:nvPr>
        </p:nvSpPr>
        <p:spPr>
          <a:xfrm>
            <a:off x="6200774" y="373063"/>
            <a:ext cx="5153026" cy="407988"/>
          </a:xfrm>
        </p:spPr>
        <p:txBody>
          <a:bodyPr>
            <a:normAutofit/>
          </a:bodyPr>
          <a:lstStyle/>
          <a:p>
            <a:r>
              <a:rPr lang="en-US" dirty="0"/>
              <a:t>PARCC ELA/Literacy</a:t>
            </a:r>
          </a:p>
        </p:txBody>
      </p:sp>
      <p:sp>
        <p:nvSpPr>
          <p:cNvPr id="5" name="TextBox 4"/>
          <p:cNvSpPr txBox="1"/>
          <p:nvPr/>
        </p:nvSpPr>
        <p:spPr>
          <a:xfrm>
            <a:off x="838199" y="4967491"/>
            <a:ext cx="10515600" cy="1477328"/>
          </a:xfrm>
          <a:prstGeom prst="rect">
            <a:avLst/>
          </a:prstGeom>
          <a:noFill/>
        </p:spPr>
        <p:txBody>
          <a:bodyPr wrap="square" rtlCol="0">
            <a:spAutoFit/>
          </a:bodyPr>
          <a:lstStyle/>
          <a:p>
            <a:r>
              <a:rPr lang="en-US" dirty="0"/>
              <a:t>Village Green Virtual Charter School uses the PARCC ELA/Literacy assessment to measure student mastery of English language arts and reading skills. Data show that school has significantly improved Hispanic and African American performance on the assessments. For example, in spring 2015, only 11 percent of Hispanic students scored proficient or above. One year later, however proficiency rose to 59 percent, more than a five-fold increase.</a:t>
            </a:r>
            <a:endParaRPr lang="en-US" sz="2000" dirty="0">
              <a:solidFill>
                <a:srgbClr val="6E7075"/>
              </a:solidFill>
            </a:endParaRPr>
          </a:p>
        </p:txBody>
      </p:sp>
      <p:sp>
        <p:nvSpPr>
          <p:cNvPr id="7" name="TextBox 6"/>
          <p:cNvSpPr txBox="1"/>
          <p:nvPr/>
        </p:nvSpPr>
        <p:spPr>
          <a:xfrm>
            <a:off x="838199" y="1099642"/>
            <a:ext cx="10515600" cy="707886"/>
          </a:xfrm>
          <a:prstGeom prst="rect">
            <a:avLst/>
          </a:prstGeom>
          <a:noFill/>
        </p:spPr>
        <p:txBody>
          <a:bodyPr wrap="square" rtlCol="0">
            <a:spAutoFit/>
          </a:bodyPr>
          <a:lstStyle/>
          <a:p>
            <a:r>
              <a:rPr lang="en-US" sz="2000" b="1" dirty="0">
                <a:solidFill>
                  <a:srgbClr val="6E7075"/>
                </a:solidFill>
              </a:rPr>
              <a:t>Village Green Virtual Charter School Edgenuity Students</a:t>
            </a:r>
          </a:p>
          <a:p>
            <a:r>
              <a:rPr lang="en-US" sz="2000" b="1" dirty="0">
                <a:solidFill>
                  <a:srgbClr val="6E7075"/>
                </a:solidFill>
              </a:rPr>
              <a:t>PARCC ELA/Literacy Results by Ethnicity</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079987867"/>
              </p:ext>
            </p:extLst>
          </p:nvPr>
        </p:nvGraphicFramePr>
        <p:xfrm>
          <a:off x="838200" y="1807528"/>
          <a:ext cx="10515600" cy="30510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78892111"/>
      </p:ext>
    </p:extLst>
  </p:cSld>
  <p:clrMapOvr>
    <a:masterClrMapping/>
  </p:clrMapOvr>
</p:sld>
</file>

<file path=ppt/theme/theme1.xml><?xml version="1.0" encoding="utf-8"?>
<a:theme xmlns:a="http://schemas.openxmlformats.org/drawingml/2006/main" name="Edgenuity">
  <a:themeElements>
    <a:clrScheme name="Edgenuity Branding">
      <a:dk1>
        <a:sysClr val="windowText" lastClr="000000"/>
      </a:dk1>
      <a:lt1>
        <a:sysClr val="window" lastClr="FFFFFF"/>
      </a:lt1>
      <a:dk2>
        <a:srgbClr val="2E3192"/>
      </a:dk2>
      <a:lt2>
        <a:srgbClr val="6E7075"/>
      </a:lt2>
      <a:accent1>
        <a:srgbClr val="F4473C"/>
      </a:accent1>
      <a:accent2>
        <a:srgbClr val="47A5C9"/>
      </a:accent2>
      <a:accent3>
        <a:srgbClr val="349591"/>
      </a:accent3>
      <a:accent4>
        <a:srgbClr val="327788"/>
      </a:accent4>
      <a:accent5>
        <a:srgbClr val="F78D26"/>
      </a:accent5>
      <a:accent6>
        <a:srgbClr val="FDBC16"/>
      </a:accent6>
      <a:hlink>
        <a:srgbClr val="47A5C9"/>
      </a:hlink>
      <a:folHlink>
        <a:srgbClr val="EEECE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smtClean="0">
            <a:solidFill>
              <a:srgbClr val="6E7075"/>
            </a:solidFill>
          </a:defRPr>
        </a:defPPr>
      </a:lstStyle>
    </a:txDef>
  </a:objectDefaults>
  <a:extraClrSchemeLst/>
  <a:extLst>
    <a:ext uri="{05A4C25C-085E-4340-85A3-A5531E510DB2}">
      <thm15:themeFamily xmlns:thm15="http://schemas.microsoft.com/office/thememl/2012/main" name="Edgenuity" id="{76521F3B-9CAF-4AE5-95D7-B9138B93CAB6}" vid="{0EB79381-4516-4E1D-B86E-F5976269C5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Edgenuity</Template>
  <TotalTime>164</TotalTime>
  <Words>4440</Words>
  <Application>Microsoft Office PowerPoint</Application>
  <PresentationFormat>Widescreen</PresentationFormat>
  <Paragraphs>1552</Paragraphs>
  <Slides>20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Edgenuity</vt:lpstr>
      <vt:lpstr>Edgenuity Student Performance</vt:lpstr>
      <vt:lpstr>Vertus Charter School</vt:lpstr>
      <vt:lpstr>Vertus Charter School</vt:lpstr>
      <vt:lpstr>Vertus Charter School</vt:lpstr>
      <vt:lpstr>Vertus Charter School</vt:lpstr>
      <vt:lpstr>Vertus Charter School</vt:lpstr>
      <vt:lpstr>Taos Academy Charter School</vt:lpstr>
      <vt:lpstr>Village Green Virtual Charter School</vt:lpstr>
      <vt:lpstr>Village Green Virtual Charter School</vt:lpstr>
      <vt:lpstr>Central Community Schools</vt:lpstr>
      <vt:lpstr>Dickinson ISD</vt:lpstr>
      <vt:lpstr>Cypress-Fairbanks ISD</vt:lpstr>
      <vt:lpstr>Cypress-Fairbanks ISD</vt:lpstr>
      <vt:lpstr>Cypress-Fairbanks ISD</vt:lpstr>
      <vt:lpstr>Cypress-Fairbanks ISD</vt:lpstr>
      <vt:lpstr>Cypress-Fairbanks ISD</vt:lpstr>
      <vt:lpstr>Central Texas Public School District</vt:lpstr>
      <vt:lpstr>Central Texas Public School District</vt:lpstr>
      <vt:lpstr>Windsor High School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Edgenuity Student Performance by Demographic Group</dc:title>
  <dc:creator>Kelley Ring</dc:creator>
  <cp:lastModifiedBy>Kelley Ring</cp:lastModifiedBy>
  <cp:revision>25</cp:revision>
  <dcterms:created xsi:type="dcterms:W3CDTF">2018-09-19T16:23:00Z</dcterms:created>
  <dcterms:modified xsi:type="dcterms:W3CDTF">2020-09-18T22:46:26Z</dcterms:modified>
</cp:coreProperties>
</file>